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8"/>
  </p:notesMasterIdLst>
  <p:sldIdLst>
    <p:sldId id="300" r:id="rId2"/>
    <p:sldId id="323" r:id="rId3"/>
    <p:sldId id="2141411549" r:id="rId4"/>
    <p:sldId id="2141411563" r:id="rId5"/>
    <p:sldId id="2141411564" r:id="rId6"/>
    <p:sldId id="2141411565" r:id="rId7"/>
    <p:sldId id="2141411566" r:id="rId8"/>
    <p:sldId id="2141411569" r:id="rId9"/>
    <p:sldId id="2141411567" r:id="rId10"/>
    <p:sldId id="2141411571" r:id="rId11"/>
    <p:sldId id="2141411568" r:id="rId12"/>
    <p:sldId id="2141411570" r:id="rId13"/>
    <p:sldId id="2141411572" r:id="rId14"/>
    <p:sldId id="2141411573" r:id="rId15"/>
    <p:sldId id="2141411574" r:id="rId16"/>
    <p:sldId id="327" r:id="rId17"/>
  </p:sldIdLst>
  <p:sldSz cx="12192000" cy="6858000"/>
  <p:notesSz cx="6858000" cy="9144000"/>
  <p:embeddedFontLst>
    <p:embeddedFont>
      <p:font typeface="Atkinson Hyperlegible" pitchFamily="2" charset="0"/>
      <p:regular r:id="rId19"/>
      <p:bold r:id="rId20"/>
      <p:italic r:id="rId21"/>
      <p:boldItalic r:id="rId22"/>
    </p:embeddedFont>
    <p:embeddedFont>
      <p:font typeface="Calibri" panose="020F0502020204030204" pitchFamily="34" charset="0"/>
      <p:regular r:id="rId23"/>
      <p:bold r:id="rId24"/>
      <p:italic r:id="rId25"/>
      <p:boldItalic r:id="rId26"/>
    </p:embeddedFont>
    <p:embeddedFont>
      <p:font typeface="Cambria" panose="02040503050406030204" pitchFamily="18" charset="0"/>
      <p:regular r:id="rId27"/>
      <p:bold r:id="rId28"/>
      <p:italic r:id="rId29"/>
      <p:boldItalic r:id="rId30"/>
    </p:embeddedFont>
  </p:embeddedFontLst>
  <p:custDataLst>
    <p:tags r:id="rId3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BEBE6"/>
    <a:srgbClr val="595959"/>
    <a:srgbClr val="717877"/>
    <a:srgbClr val="4472C4"/>
    <a:srgbClr val="F2F2F2"/>
    <a:srgbClr val="BAE4DD"/>
    <a:srgbClr val="98D7CE"/>
    <a:srgbClr val="B5D2ED"/>
    <a:srgbClr val="C7DDF1"/>
    <a:srgbClr val="B3C0E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74152" autoAdjust="0"/>
  </p:normalViewPr>
  <p:slideViewPr>
    <p:cSldViewPr snapToGrid="0">
      <p:cViewPr varScale="1">
        <p:scale>
          <a:sx n="84" d="100"/>
          <a:sy n="84" d="100"/>
        </p:scale>
        <p:origin x="1632" y="96"/>
      </p:cViewPr>
      <p:guideLst>
        <p:guide orient="horz" pos="2160"/>
        <p:guide pos="3840"/>
      </p:guideLst>
    </p:cSldViewPr>
  </p:slideViewPr>
  <p:notesTextViewPr>
    <p:cViewPr>
      <p:scale>
        <a:sx n="120" d="100"/>
        <a:sy n="120" d="100"/>
      </p:scale>
      <p:origin x="0" y="0"/>
    </p:cViewPr>
  </p:notesTextViewPr>
  <p:notesViewPr>
    <p:cSldViewPr snapToGrid="0">
      <p:cViewPr>
        <p:scale>
          <a:sx n="100" d="100"/>
          <a:sy n="100" d="100"/>
        </p:scale>
        <p:origin x="2694" y="-29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55448C-9631-42E7-A042-829907BF31F8}" type="datetimeFigureOut">
              <a:rPr lang="en-GB" smtClean="0"/>
              <a:t>16/02/2023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1D9D50-C061-45AE-A04B-DE5F593CE4BE}" type="slidenum">
              <a:rPr lang="en-GB" smtClean="0"/>
              <a:t>‹#›</a:t>
            </a:fld>
            <a:endParaRPr lang="en-GB"/>
          </a:p>
        </p:txBody>
      </p:sp>
    </p:spTree>
    <p:extLst>
      <p:ext uri="{BB962C8B-B14F-4D97-AF65-F5344CB8AC3E}">
        <p14:creationId xmlns:p14="http://schemas.microsoft.com/office/powerpoint/2010/main" val="6809534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Calibri" panose="020F0502020204030204" pitchFamily="34" charset="0"/>
                <a:ea typeface="Cambria" panose="02040503050406030204" pitchFamily="18" charset="0"/>
                <a:cs typeface="Cambria" panose="02040503050406030204" pitchFamily="18" charset="0"/>
              </a:rPr>
              <a:t>Welcome to Unit 3 of Module 8.</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1</a:t>
            </a:fld>
            <a:endParaRPr lang="en-GB"/>
          </a:p>
        </p:txBody>
      </p:sp>
    </p:spTree>
    <p:extLst>
      <p:ext uri="{BB962C8B-B14F-4D97-AF65-F5344CB8AC3E}">
        <p14:creationId xmlns:p14="http://schemas.microsoft.com/office/powerpoint/2010/main" val="13933798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GB" sz="1200" b="0" i="0" u="none" strike="noStrike" kern="1200" dirty="0">
                <a:solidFill>
                  <a:schemeClr val="tx1"/>
                </a:solidFill>
                <a:effectLst/>
                <a:latin typeface="+mn-lt"/>
                <a:ea typeface="+mn-ea"/>
                <a:cs typeface="+mn-cs"/>
              </a:rPr>
              <a:t>The full data collection training:</a:t>
            </a:r>
          </a:p>
          <a:p>
            <a:pPr rtl="0"/>
            <a:endParaRPr lang="en-GB" b="0" dirty="0">
              <a:effectLst/>
            </a:endParaRPr>
          </a:p>
          <a:p>
            <a:pPr marL="171450" indent="-171450" rtl="0" fontAlgn="base">
              <a:buFont typeface="Arial" panose="020B0604020202020204" pitchFamily="34" charset="0"/>
              <a:buChar char="•"/>
            </a:pPr>
            <a:r>
              <a:rPr lang="en-GB" sz="1200" b="0" i="0" u="none" strike="noStrike" kern="1200" dirty="0">
                <a:solidFill>
                  <a:schemeClr val="tx1"/>
                </a:solidFill>
                <a:effectLst/>
                <a:latin typeface="+mn-lt"/>
                <a:ea typeface="+mn-ea"/>
                <a:cs typeface="+mn-cs"/>
              </a:rPr>
              <a:t>equips qualified health professionals with the knowledge to facilitate the </a:t>
            </a:r>
            <a:r>
              <a:rPr lang="en-GB" sz="1200" b="1" i="0" u="none" strike="noStrike" kern="1200" dirty="0">
                <a:solidFill>
                  <a:schemeClr val="tx1"/>
                </a:solidFill>
                <a:effectLst/>
                <a:latin typeface="+mn-lt"/>
                <a:ea typeface="+mn-ea"/>
                <a:cs typeface="+mn-cs"/>
              </a:rPr>
              <a:t>full</a:t>
            </a:r>
            <a:r>
              <a:rPr lang="en-GB" sz="1200" b="0" i="0" u="none" strike="noStrike" kern="1200" dirty="0">
                <a:solidFill>
                  <a:schemeClr val="tx1"/>
                </a:solidFill>
                <a:effectLst/>
                <a:latin typeface="+mn-lt"/>
                <a:ea typeface="+mn-ea"/>
                <a:cs typeface="+mn-cs"/>
              </a:rPr>
              <a:t> training package (with the exception of the </a:t>
            </a:r>
            <a:r>
              <a:rPr lang="en-GB" sz="1200" b="0" i="0" u="none" strike="noStrike" kern="1200" dirty="0" err="1">
                <a:solidFill>
                  <a:schemeClr val="tx1"/>
                </a:solidFill>
                <a:effectLst/>
                <a:latin typeface="+mn-lt"/>
                <a:ea typeface="+mn-ea"/>
                <a:cs typeface="+mn-cs"/>
              </a:rPr>
              <a:t>CSPro</a:t>
            </a:r>
            <a:r>
              <a:rPr lang="en-GB" sz="1200" b="0" i="0" u="none" strike="noStrike" kern="1200" dirty="0">
                <a:solidFill>
                  <a:schemeClr val="tx1"/>
                </a:solidFill>
                <a:effectLst/>
                <a:latin typeface="+mn-lt"/>
                <a:ea typeface="+mn-ea"/>
                <a:cs typeface="+mn-cs"/>
              </a:rPr>
              <a:t> sessions);</a:t>
            </a:r>
          </a:p>
          <a:p>
            <a:pPr marL="171450" indent="-171450" rtl="0" fontAlgn="base">
              <a:buFont typeface="Arial" panose="020B0604020202020204" pitchFamily="34" charset="0"/>
              <a:buChar char="•"/>
            </a:pPr>
            <a:r>
              <a:rPr lang="en-GB" sz="1200" b="0" i="0" u="none" strike="noStrike" kern="1200" dirty="0">
                <a:solidFill>
                  <a:schemeClr val="tx1"/>
                </a:solidFill>
                <a:effectLst/>
                <a:latin typeface="+mn-lt"/>
                <a:ea typeface="+mn-ea"/>
                <a:cs typeface="+mn-cs"/>
              </a:rPr>
              <a:t>consists of a 37-session training package.</a:t>
            </a:r>
          </a:p>
        </p:txBody>
      </p:sp>
      <p:sp>
        <p:nvSpPr>
          <p:cNvPr id="4" name="Slide Number Placeholder 3"/>
          <p:cNvSpPr>
            <a:spLocks noGrp="1"/>
          </p:cNvSpPr>
          <p:nvPr>
            <p:ph type="sldNum" sz="quarter" idx="5"/>
          </p:nvPr>
        </p:nvSpPr>
        <p:spPr/>
        <p:txBody>
          <a:bodyPr/>
          <a:lstStyle/>
          <a:p>
            <a:fld id="{7C1D9D50-C061-45AE-A04B-DE5F593CE4BE}" type="slidenum">
              <a:rPr lang="en-GB" smtClean="0"/>
              <a:t>10</a:t>
            </a:fld>
            <a:endParaRPr lang="en-GB"/>
          </a:p>
        </p:txBody>
      </p:sp>
    </p:spTree>
    <p:extLst>
      <p:ext uri="{BB962C8B-B14F-4D97-AF65-F5344CB8AC3E}">
        <p14:creationId xmlns:p14="http://schemas.microsoft.com/office/powerpoint/2010/main" val="20402457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dirty="0">
                <a:solidFill>
                  <a:schemeClr val="tx1"/>
                </a:solidFill>
                <a:effectLst/>
                <a:latin typeface="+mn-lt"/>
                <a:ea typeface="+mn-ea"/>
                <a:cs typeface="+mn-cs"/>
              </a:rPr>
              <a:t>If there will be a single, centralised main data collection training workshop, where the same group of facilitators will provide the training for all the data collectors, the ToT for the HHFA content facilitators can be organized as a </a:t>
            </a:r>
            <a:r>
              <a:rPr lang="en-GB" sz="1200" b="1" i="0" u="none" strike="noStrike" kern="1200" dirty="0">
                <a:solidFill>
                  <a:schemeClr val="tx1"/>
                </a:solidFill>
                <a:effectLst/>
                <a:latin typeface="+mn-lt"/>
                <a:ea typeface="+mn-ea"/>
                <a:cs typeface="+mn-cs"/>
              </a:rPr>
              <a:t>2-3 day face-to-face training of trainers</a:t>
            </a:r>
            <a:r>
              <a:rPr lang="en-GB" sz="1200" b="0" i="0" u="none" strike="noStrike" kern="1200" dirty="0">
                <a:solidFill>
                  <a:schemeClr val="tx1"/>
                </a:solidFill>
                <a:effectLst/>
                <a:latin typeface="+mn-lt"/>
                <a:ea typeface="+mn-ea"/>
                <a:cs typeface="+mn-cs"/>
              </a:rPr>
              <a:t> or the </a:t>
            </a:r>
            <a:r>
              <a:rPr lang="en-GB" sz="1200" b="1" i="0" u="none" strike="noStrike" kern="1200" dirty="0" err="1">
                <a:solidFill>
                  <a:schemeClr val="tx1"/>
                </a:solidFill>
                <a:effectLst/>
                <a:latin typeface="+mn-lt"/>
                <a:ea typeface="+mn-ea"/>
                <a:cs typeface="+mn-cs"/>
              </a:rPr>
              <a:t>OpenWHO</a:t>
            </a:r>
            <a:r>
              <a:rPr lang="en-GB" sz="1200" b="1" i="0" u="none" strike="noStrike" kern="1200" dirty="0">
                <a:solidFill>
                  <a:schemeClr val="tx1"/>
                </a:solidFill>
                <a:effectLst/>
                <a:latin typeface="+mn-lt"/>
                <a:ea typeface="+mn-ea"/>
                <a:cs typeface="+mn-cs"/>
              </a:rPr>
              <a:t> online ToT</a:t>
            </a:r>
            <a:r>
              <a:rPr lang="en-GB" sz="1200" b="0" i="0" u="none" strike="noStrike" kern="1200" dirty="0">
                <a:solidFill>
                  <a:schemeClr val="tx1"/>
                </a:solidFill>
                <a:effectLst/>
                <a:latin typeface="+mn-lt"/>
                <a:ea typeface="+mn-ea"/>
                <a:cs typeface="+mn-cs"/>
              </a:rPr>
              <a:t>.</a:t>
            </a:r>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11</a:t>
            </a:fld>
            <a:endParaRPr lang="en-GB"/>
          </a:p>
        </p:txBody>
      </p:sp>
    </p:spTree>
    <p:extLst>
      <p:ext uri="{BB962C8B-B14F-4D97-AF65-F5344CB8AC3E}">
        <p14:creationId xmlns:p14="http://schemas.microsoft.com/office/powerpoint/2010/main" val="4655997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GB" sz="1200" b="0" i="0" u="none" strike="noStrike" kern="1200" dirty="0">
                <a:solidFill>
                  <a:schemeClr val="tx1"/>
                </a:solidFill>
                <a:effectLst/>
                <a:latin typeface="+mn-lt"/>
                <a:ea typeface="+mn-ea"/>
                <a:cs typeface="+mn-cs"/>
              </a:rPr>
              <a:t>For both of these options, the ToT should:</a:t>
            </a:r>
          </a:p>
          <a:p>
            <a:pPr rtl="0"/>
            <a:endParaRPr lang="en-GB" b="0" dirty="0">
              <a:effectLst/>
            </a:endParaRPr>
          </a:p>
          <a:p>
            <a:pPr marL="171450" indent="-171450" rtl="0" fontAlgn="base">
              <a:buFont typeface="Arial" panose="020B0604020202020204" pitchFamily="34" charset="0"/>
              <a:buChar char="•"/>
            </a:pPr>
            <a:r>
              <a:rPr lang="en-GB" sz="1200" b="0" i="0" u="none" strike="noStrike" kern="1200" dirty="0">
                <a:solidFill>
                  <a:schemeClr val="tx1"/>
                </a:solidFill>
                <a:effectLst/>
                <a:latin typeface="+mn-lt"/>
                <a:ea typeface="+mn-ea"/>
                <a:cs typeface="+mn-cs"/>
              </a:rPr>
              <a:t>equip qualified health professionals with the core knowledge to facilitate sessions for collection of HHFA data;</a:t>
            </a:r>
          </a:p>
          <a:p>
            <a:pPr marL="171450" indent="-171450" rtl="0" fontAlgn="base">
              <a:buFont typeface="Arial" panose="020B0604020202020204" pitchFamily="34" charset="0"/>
              <a:buChar char="•"/>
            </a:pPr>
            <a:r>
              <a:rPr lang="en-GB" sz="1200" b="0" i="0" u="none" strike="noStrike" kern="1200" dirty="0">
                <a:solidFill>
                  <a:schemeClr val="tx1"/>
                </a:solidFill>
                <a:effectLst/>
                <a:latin typeface="+mn-lt"/>
                <a:ea typeface="+mn-ea"/>
                <a:cs typeface="+mn-cs"/>
              </a:rPr>
              <a:t>consist of an 8-module training of trainers of an approximate duration of 15 hours.</a:t>
            </a:r>
          </a:p>
        </p:txBody>
      </p:sp>
      <p:sp>
        <p:nvSpPr>
          <p:cNvPr id="4" name="Slide Number Placeholder 3"/>
          <p:cNvSpPr>
            <a:spLocks noGrp="1"/>
          </p:cNvSpPr>
          <p:nvPr>
            <p:ph type="sldNum" sz="quarter" idx="5"/>
          </p:nvPr>
        </p:nvSpPr>
        <p:spPr/>
        <p:txBody>
          <a:bodyPr/>
          <a:lstStyle/>
          <a:p>
            <a:fld id="{7C1D9D50-C061-45AE-A04B-DE5F593CE4BE}" type="slidenum">
              <a:rPr lang="en-GB" smtClean="0"/>
              <a:t>12</a:t>
            </a:fld>
            <a:endParaRPr lang="en-GB"/>
          </a:p>
        </p:txBody>
      </p:sp>
    </p:spTree>
    <p:extLst>
      <p:ext uri="{BB962C8B-B14F-4D97-AF65-F5344CB8AC3E}">
        <p14:creationId xmlns:p14="http://schemas.microsoft.com/office/powerpoint/2010/main" val="30034766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dirty="0">
                <a:solidFill>
                  <a:schemeClr val="tx1"/>
                </a:solidFill>
                <a:effectLst/>
                <a:latin typeface="+mn-lt"/>
                <a:ea typeface="+mn-ea"/>
                <a:cs typeface="+mn-cs"/>
              </a:rPr>
              <a:t>Regardless of the training strategy, all electronic data collection facilitators should have received training in HHFA data management and be familiar with the content of the </a:t>
            </a:r>
            <a:r>
              <a:rPr lang="en-GB" sz="1200" b="1" i="0" u="none" strike="noStrike" kern="1200" dirty="0">
                <a:solidFill>
                  <a:schemeClr val="tx1"/>
                </a:solidFill>
                <a:effectLst/>
                <a:latin typeface="+mn-lt"/>
                <a:ea typeface="+mn-ea"/>
                <a:cs typeface="+mn-cs"/>
              </a:rPr>
              <a:t>HHFA Data manager guide</a:t>
            </a:r>
            <a:r>
              <a:rPr lang="en-GB" sz="1200" b="0" i="0" u="none" strike="noStrike" kern="1200" dirty="0">
                <a:solidFill>
                  <a:schemeClr val="tx1"/>
                </a:solidFill>
                <a:effectLst/>
                <a:latin typeface="+mn-lt"/>
                <a:ea typeface="+mn-ea"/>
                <a:cs typeface="+mn-cs"/>
              </a:rPr>
              <a:t>.</a:t>
            </a:r>
            <a:r>
              <a:rPr lang="en-US" sz="1200" dirty="0">
                <a:effectLst/>
                <a:latin typeface="Calibri" panose="020F0502020204030204" pitchFamily="34" charset="0"/>
                <a:ea typeface="Cambria" panose="02040503050406030204" pitchFamily="18" charset="0"/>
              </a:rPr>
              <a:t> </a:t>
            </a:r>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13</a:t>
            </a:fld>
            <a:endParaRPr lang="en-GB"/>
          </a:p>
        </p:txBody>
      </p:sp>
    </p:spTree>
    <p:extLst>
      <p:ext uri="{BB962C8B-B14F-4D97-AF65-F5344CB8AC3E}">
        <p14:creationId xmlns:p14="http://schemas.microsoft.com/office/powerpoint/2010/main" val="7683369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GB" sz="1200" b="0" i="0" u="none" strike="noStrike" kern="1200" dirty="0">
                <a:solidFill>
                  <a:schemeClr val="tx1"/>
                </a:solidFill>
                <a:effectLst/>
                <a:latin typeface="+mn-lt"/>
                <a:ea typeface="+mn-ea"/>
                <a:cs typeface="+mn-cs"/>
              </a:rPr>
              <a:t>For </a:t>
            </a:r>
            <a:r>
              <a:rPr lang="en-GB" sz="1200" b="1" i="0" u="none" strike="noStrike" kern="1200" dirty="0">
                <a:solidFill>
                  <a:schemeClr val="tx1"/>
                </a:solidFill>
                <a:effectLst/>
                <a:latin typeface="+mn-lt"/>
                <a:ea typeface="+mn-ea"/>
                <a:cs typeface="+mn-cs"/>
              </a:rPr>
              <a:t>decentralized</a:t>
            </a:r>
            <a:r>
              <a:rPr lang="en-GB" sz="1200" b="0" i="0" u="none" strike="noStrike" kern="1200" dirty="0">
                <a:solidFill>
                  <a:schemeClr val="tx1"/>
                </a:solidFill>
                <a:effectLst/>
                <a:latin typeface="+mn-lt"/>
                <a:ea typeface="+mn-ea"/>
                <a:cs typeface="+mn-cs"/>
              </a:rPr>
              <a:t> trainings, taking into consideration:</a:t>
            </a:r>
          </a:p>
          <a:p>
            <a:pPr rtl="0"/>
            <a:endParaRPr lang="en-GB" b="0" dirty="0">
              <a:effectLst/>
            </a:endParaRPr>
          </a:p>
          <a:p>
            <a:pPr marL="171450" indent="-171450" rtl="0" fontAlgn="base">
              <a:buFont typeface="Arial" panose="020B0604020202020204" pitchFamily="34" charset="0"/>
              <a:buChar char="•"/>
            </a:pPr>
            <a:r>
              <a:rPr lang="en-GB" sz="1200" b="0" i="0" u="none" strike="noStrike" kern="1200" dirty="0">
                <a:solidFill>
                  <a:schemeClr val="tx1"/>
                </a:solidFill>
                <a:effectLst/>
                <a:latin typeface="+mn-lt"/>
                <a:ea typeface="+mn-ea"/>
                <a:cs typeface="+mn-cs"/>
              </a:rPr>
              <a:t>the smaller number of participants; and</a:t>
            </a:r>
          </a:p>
          <a:p>
            <a:pPr marL="171450" indent="-171450" rtl="0" fontAlgn="base">
              <a:buFont typeface="Arial" panose="020B0604020202020204" pitchFamily="34" charset="0"/>
              <a:buChar char="•"/>
            </a:pPr>
            <a:r>
              <a:rPr lang="en-GB" sz="1200" b="0" i="0" u="none" strike="noStrike" kern="1200" dirty="0">
                <a:solidFill>
                  <a:schemeClr val="tx1"/>
                </a:solidFill>
                <a:effectLst/>
                <a:latin typeface="+mn-lt"/>
                <a:ea typeface="+mn-ea"/>
                <a:cs typeface="+mn-cs"/>
              </a:rPr>
              <a:t>the longer training received by the HHFA content facilitators;</a:t>
            </a:r>
          </a:p>
          <a:p>
            <a:pPr rtl="0"/>
            <a:r>
              <a:rPr lang="en-GB" sz="1200" b="0" i="0" u="none" strike="noStrike" kern="1200" dirty="0">
                <a:solidFill>
                  <a:schemeClr val="tx1"/>
                </a:solidFill>
                <a:effectLst/>
                <a:latin typeface="+mn-lt"/>
                <a:ea typeface="+mn-ea"/>
                <a:cs typeface="+mn-cs"/>
              </a:rPr>
              <a:t> </a:t>
            </a:r>
            <a:endParaRPr lang="en-GB" b="0" dirty="0">
              <a:effectLst/>
            </a:endParaRPr>
          </a:p>
          <a:p>
            <a:pPr rtl="0"/>
            <a:r>
              <a:rPr lang="en-GB" sz="1200" b="0" i="0" u="none" strike="noStrike" kern="1200" dirty="0">
                <a:solidFill>
                  <a:schemeClr val="tx1"/>
                </a:solidFill>
                <a:effectLst/>
                <a:latin typeface="+mn-lt"/>
                <a:ea typeface="+mn-ea"/>
                <a:cs typeface="+mn-cs"/>
              </a:rPr>
              <a:t>the recommended minimum number of facilitators is 2 for content and 1 for electronic data collection.</a:t>
            </a:r>
            <a:endParaRPr lang="en-GB" b="0" dirty="0">
              <a:effectLst/>
            </a:endParaRPr>
          </a:p>
          <a:p>
            <a:br>
              <a:rPr lang="en-GB" dirty="0"/>
            </a:br>
            <a:endParaRPr lang="en-GB" dirty="0">
              <a:effectLst/>
            </a:endParaRPr>
          </a:p>
        </p:txBody>
      </p:sp>
      <p:sp>
        <p:nvSpPr>
          <p:cNvPr id="4" name="Slide Number Placeholder 3"/>
          <p:cNvSpPr>
            <a:spLocks noGrp="1"/>
          </p:cNvSpPr>
          <p:nvPr>
            <p:ph type="sldNum" sz="quarter" idx="5"/>
          </p:nvPr>
        </p:nvSpPr>
        <p:spPr/>
        <p:txBody>
          <a:bodyPr/>
          <a:lstStyle/>
          <a:p>
            <a:fld id="{7C1D9D50-C061-45AE-A04B-DE5F593CE4BE}" type="slidenum">
              <a:rPr lang="en-GB" smtClean="0"/>
              <a:t>14</a:t>
            </a:fld>
            <a:endParaRPr lang="en-GB"/>
          </a:p>
        </p:txBody>
      </p:sp>
    </p:spTree>
    <p:extLst>
      <p:ext uri="{BB962C8B-B14F-4D97-AF65-F5344CB8AC3E}">
        <p14:creationId xmlns:p14="http://schemas.microsoft.com/office/powerpoint/2010/main" val="17678993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GB" sz="1200" b="0" i="0" u="none" strike="noStrike" kern="1200" dirty="0">
                <a:solidFill>
                  <a:schemeClr val="tx1"/>
                </a:solidFill>
                <a:effectLst/>
                <a:latin typeface="+mn-lt"/>
                <a:ea typeface="+mn-ea"/>
                <a:cs typeface="+mn-cs"/>
              </a:rPr>
              <a:t>For </a:t>
            </a:r>
            <a:r>
              <a:rPr lang="en-GB" sz="1200" b="1" i="0" u="none" strike="noStrike" kern="1200" dirty="0">
                <a:solidFill>
                  <a:schemeClr val="tx1"/>
                </a:solidFill>
                <a:effectLst/>
                <a:latin typeface="+mn-lt"/>
                <a:ea typeface="+mn-ea"/>
                <a:cs typeface="+mn-cs"/>
              </a:rPr>
              <a:t>centralized</a:t>
            </a:r>
            <a:r>
              <a:rPr lang="en-GB" sz="1200" b="0" i="0" u="none" strike="noStrike" kern="1200" dirty="0">
                <a:solidFill>
                  <a:schemeClr val="tx1"/>
                </a:solidFill>
                <a:effectLst/>
                <a:latin typeface="+mn-lt"/>
                <a:ea typeface="+mn-ea"/>
                <a:cs typeface="+mn-cs"/>
              </a:rPr>
              <a:t> trainings, taking into consideration:</a:t>
            </a:r>
          </a:p>
          <a:p>
            <a:pPr rtl="0"/>
            <a:endParaRPr lang="en-GB" b="0" dirty="0">
              <a:effectLst/>
            </a:endParaRPr>
          </a:p>
          <a:p>
            <a:pPr marL="171450" indent="-171450" rtl="0" fontAlgn="base">
              <a:buFont typeface="Arial" panose="020B0604020202020204" pitchFamily="34" charset="0"/>
              <a:buChar char="•"/>
            </a:pPr>
            <a:r>
              <a:rPr lang="en-GB" sz="1200" b="0" i="0" u="none" strike="noStrike" kern="1200" dirty="0">
                <a:solidFill>
                  <a:schemeClr val="tx1"/>
                </a:solidFill>
                <a:effectLst/>
                <a:latin typeface="+mn-lt"/>
                <a:ea typeface="+mn-ea"/>
                <a:cs typeface="+mn-cs"/>
              </a:rPr>
              <a:t>the high number of participants; and</a:t>
            </a:r>
          </a:p>
          <a:p>
            <a:pPr marL="171450" indent="-171450" rtl="0" fontAlgn="base">
              <a:buFont typeface="Arial" panose="020B0604020202020204" pitchFamily="34" charset="0"/>
              <a:buChar char="•"/>
            </a:pPr>
            <a:r>
              <a:rPr lang="en-GB" sz="1200" b="0" i="0" u="none" strike="noStrike" kern="1200" dirty="0">
                <a:solidFill>
                  <a:schemeClr val="tx1"/>
                </a:solidFill>
                <a:effectLst/>
                <a:latin typeface="+mn-lt"/>
                <a:ea typeface="+mn-ea"/>
                <a:cs typeface="+mn-cs"/>
              </a:rPr>
              <a:t>the shorter training received by the HHFA content facilitators;</a:t>
            </a:r>
          </a:p>
          <a:p>
            <a:br>
              <a:rPr lang="en-GB" b="0" dirty="0">
                <a:effectLst/>
              </a:rPr>
            </a:br>
            <a:r>
              <a:rPr lang="en-GB" sz="1200" b="0" i="0" u="none" strike="noStrike" kern="1200" dirty="0">
                <a:solidFill>
                  <a:schemeClr val="tx1"/>
                </a:solidFill>
                <a:effectLst/>
                <a:latin typeface="+mn-lt"/>
                <a:ea typeface="+mn-ea"/>
                <a:cs typeface="+mn-cs"/>
              </a:rPr>
              <a:t>the recommended minimum number of facilitators is </a:t>
            </a:r>
            <a:r>
              <a:rPr lang="en-GB" sz="1200" b="1" i="0" u="none" strike="noStrike" kern="1200" dirty="0">
                <a:solidFill>
                  <a:schemeClr val="tx1"/>
                </a:solidFill>
                <a:effectLst/>
                <a:latin typeface="+mn-lt"/>
                <a:ea typeface="+mn-ea"/>
                <a:cs typeface="+mn-cs"/>
              </a:rPr>
              <a:t>5 for HHFA content</a:t>
            </a:r>
            <a:r>
              <a:rPr lang="en-GB" sz="1200" b="0" i="0" u="none" strike="noStrike" kern="1200" dirty="0">
                <a:solidFill>
                  <a:schemeClr val="tx1"/>
                </a:solidFill>
                <a:effectLst/>
                <a:latin typeface="+mn-lt"/>
                <a:ea typeface="+mn-ea"/>
                <a:cs typeface="+mn-cs"/>
              </a:rPr>
              <a:t> and </a:t>
            </a:r>
            <a:r>
              <a:rPr lang="en-GB" sz="1200" b="1" i="0" u="none" strike="noStrike" kern="1200" dirty="0">
                <a:solidFill>
                  <a:schemeClr val="tx1"/>
                </a:solidFill>
                <a:effectLst/>
                <a:latin typeface="+mn-lt"/>
                <a:ea typeface="+mn-ea"/>
                <a:cs typeface="+mn-cs"/>
              </a:rPr>
              <a:t>3 for electronic data collection</a:t>
            </a:r>
            <a:r>
              <a:rPr lang="en-GB" sz="1200" b="0" i="0" u="none" strike="noStrike" kern="1200" dirty="0">
                <a:solidFill>
                  <a:schemeClr val="tx1"/>
                </a:solidFill>
                <a:effectLst/>
                <a:latin typeface="+mn-lt"/>
                <a:ea typeface="+mn-ea"/>
                <a:cs typeface="+mn-cs"/>
              </a:rPr>
              <a:t>.</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p:txBody>
      </p:sp>
      <p:sp>
        <p:nvSpPr>
          <p:cNvPr id="4" name="Slide Number Placeholder 3"/>
          <p:cNvSpPr>
            <a:spLocks noGrp="1"/>
          </p:cNvSpPr>
          <p:nvPr>
            <p:ph type="sldNum" sz="quarter" idx="5"/>
          </p:nvPr>
        </p:nvSpPr>
        <p:spPr/>
        <p:txBody>
          <a:bodyPr/>
          <a:lstStyle/>
          <a:p>
            <a:fld id="{7C1D9D50-C061-45AE-A04B-DE5F593CE4BE}" type="slidenum">
              <a:rPr lang="en-GB" smtClean="0"/>
              <a:t>15</a:t>
            </a:fld>
            <a:endParaRPr lang="en-GB"/>
          </a:p>
        </p:txBody>
      </p:sp>
    </p:spTree>
    <p:extLst>
      <p:ext uri="{BB962C8B-B14F-4D97-AF65-F5344CB8AC3E}">
        <p14:creationId xmlns:p14="http://schemas.microsoft.com/office/powerpoint/2010/main" val="2750395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Calibri" panose="020F0502020204030204" pitchFamily="34" charset="0"/>
                <a:ea typeface="Cambria" panose="02040503050406030204" pitchFamily="18" charset="0"/>
                <a:cs typeface="Cambria" panose="02040503050406030204" pitchFamily="18" charset="0"/>
              </a:rPr>
              <a:t>You have now completed Unit 3.</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r>
              <a:rPr lang="en-US" sz="1200" dirty="0">
                <a:effectLst/>
                <a:latin typeface="Calibri" panose="020F0502020204030204" pitchFamily="34" charset="0"/>
                <a:ea typeface="Cambria" panose="02040503050406030204" pitchFamily="18" charset="0"/>
                <a:cs typeface="Cambria" panose="02040503050406030204" pitchFamily="18" charset="0"/>
              </a:rPr>
              <a:t> </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r>
              <a:rPr lang="en-US" sz="1200" dirty="0">
                <a:effectLst/>
                <a:latin typeface="Calibri" panose="020F0502020204030204" pitchFamily="34" charset="0"/>
                <a:ea typeface="Cambria" panose="02040503050406030204" pitchFamily="18" charset="0"/>
                <a:cs typeface="Cambria" panose="02040503050406030204" pitchFamily="18" charset="0"/>
              </a:rPr>
              <a:t>In the next unit, we will look at </a:t>
            </a:r>
            <a:r>
              <a:rPr lang="en-US" sz="1200" dirty="0">
                <a:effectLst/>
                <a:latin typeface="Calibri" panose="020F0502020204030204" pitchFamily="34" charset="0"/>
                <a:ea typeface="Calibri" panose="020F0502020204030204" pitchFamily="34" charset="0"/>
                <a:cs typeface="Cambria" panose="02040503050406030204" pitchFamily="18" charset="0"/>
              </a:rPr>
              <a:t>how </a:t>
            </a:r>
            <a:r>
              <a:rPr lang="en-GB" sz="1200" b="0" i="0" u="none" strike="noStrike" kern="1200" dirty="0">
                <a:solidFill>
                  <a:schemeClr val="tx1"/>
                </a:solidFill>
                <a:effectLst/>
                <a:latin typeface="+mn-lt"/>
                <a:ea typeface="+mn-ea"/>
                <a:cs typeface="+mn-cs"/>
              </a:rPr>
              <a:t>the training should be facilitated</a:t>
            </a:r>
            <a:r>
              <a:rPr lang="en-US" sz="1200" dirty="0">
                <a:effectLst/>
                <a:latin typeface="Calibri" panose="020F0502020204030204" pitchFamily="34" charset="0"/>
                <a:ea typeface="Calibri" panose="020F0502020204030204" pitchFamily="34" charset="0"/>
                <a:cs typeface="Cambria" panose="02040503050406030204" pitchFamily="18" charset="0"/>
              </a:rPr>
              <a:t>.</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16</a:t>
            </a:fld>
            <a:endParaRPr lang="en-GB"/>
          </a:p>
        </p:txBody>
      </p:sp>
    </p:spTree>
    <p:extLst>
      <p:ext uri="{BB962C8B-B14F-4D97-AF65-F5344CB8AC3E}">
        <p14:creationId xmlns:p14="http://schemas.microsoft.com/office/powerpoint/2010/main" val="37449177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By the end of this unit, you will be able to explain how to select and prepare facilitators.</a:t>
            </a:r>
          </a:p>
          <a:p>
            <a:endParaRPr lang="en-GB" sz="1200"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2</a:t>
            </a:fld>
            <a:endParaRPr lang="en-GB"/>
          </a:p>
        </p:txBody>
      </p:sp>
    </p:spTree>
    <p:extLst>
      <p:ext uri="{BB962C8B-B14F-4D97-AF65-F5344CB8AC3E}">
        <p14:creationId xmlns:p14="http://schemas.microsoft.com/office/powerpoint/2010/main" val="17482223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Calibri" panose="020F0502020204030204" pitchFamily="34" charset="0"/>
                <a:ea typeface="Cambria" panose="02040503050406030204" pitchFamily="18" charset="0"/>
                <a:cs typeface="Cambria" panose="02040503050406030204" pitchFamily="18" charset="0"/>
              </a:rPr>
              <a:t>We will now review the </a:t>
            </a:r>
            <a:r>
              <a:rPr lang="en-US" sz="1200" b="1" dirty="0">
                <a:effectLst/>
                <a:latin typeface="Calibri" panose="020F0502020204030204" pitchFamily="34" charset="0"/>
                <a:ea typeface="Cambria" panose="02040503050406030204" pitchFamily="18" charset="0"/>
                <a:cs typeface="Cambria" panose="02040503050406030204" pitchFamily="18" charset="0"/>
              </a:rPr>
              <a:t>recommended professional profile</a:t>
            </a:r>
            <a:r>
              <a:rPr lang="en-US" sz="1200" dirty="0">
                <a:effectLst/>
                <a:latin typeface="Calibri" panose="020F0502020204030204" pitchFamily="34" charset="0"/>
                <a:ea typeface="Cambria" panose="02040503050406030204" pitchFamily="18" charset="0"/>
                <a:cs typeface="Cambria" panose="02040503050406030204" pitchFamily="18" charset="0"/>
              </a:rPr>
              <a:t> of the facilitators.</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r>
              <a:rPr lang="en-US" sz="1200" dirty="0">
                <a:effectLst/>
                <a:latin typeface="Calibri" panose="020F0502020204030204" pitchFamily="34" charset="0"/>
                <a:ea typeface="Cambria" panose="02040503050406030204" pitchFamily="18" charset="0"/>
                <a:cs typeface="Cambria" panose="02040503050406030204" pitchFamily="18" charset="0"/>
              </a:rPr>
              <a:t> </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r>
              <a:rPr lang="en-US" sz="1200" dirty="0">
                <a:effectLst/>
                <a:latin typeface="Calibri" panose="020F0502020204030204" pitchFamily="34" charset="0"/>
                <a:ea typeface="Cambria" panose="02040503050406030204" pitchFamily="18" charset="0"/>
                <a:cs typeface="Cambria" panose="02040503050406030204" pitchFamily="18" charset="0"/>
              </a:rPr>
              <a:t>The questionnaire is extensive, so ideally facilitators for both the questionnaire content and the electronic data collection should have been involved in a previous SARA, HHFA or other health facility assessment - although this may not be an option in many countries.</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r>
              <a:rPr lang="en-US" sz="1200" dirty="0">
                <a:effectLst/>
                <a:latin typeface="Calibri" panose="020F0502020204030204" pitchFamily="34" charset="0"/>
                <a:ea typeface="Cambria" panose="02040503050406030204" pitchFamily="18" charset="0"/>
              </a:rPr>
              <a:t> </a:t>
            </a:r>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3</a:t>
            </a:fld>
            <a:endParaRPr lang="en-GB"/>
          </a:p>
        </p:txBody>
      </p:sp>
    </p:spTree>
    <p:extLst>
      <p:ext uri="{BB962C8B-B14F-4D97-AF65-F5344CB8AC3E}">
        <p14:creationId xmlns:p14="http://schemas.microsoft.com/office/powerpoint/2010/main" val="4035786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Calibri" panose="020F0502020204030204" pitchFamily="34" charset="0"/>
                <a:ea typeface="Cambria" panose="02040503050406030204" pitchFamily="18" charset="0"/>
                <a:cs typeface="Cambria" panose="02040503050406030204" pitchFamily="18" charset="0"/>
              </a:rPr>
              <a:t>All facilitators in the HHFA data collection training should have </a:t>
            </a:r>
            <a:r>
              <a:rPr lang="en-US" sz="1200" b="1" dirty="0">
                <a:effectLst/>
                <a:latin typeface="Calibri" panose="020F0502020204030204" pitchFamily="34" charset="0"/>
                <a:ea typeface="Cambria" panose="02040503050406030204" pitchFamily="18" charset="0"/>
                <a:cs typeface="Cambria" panose="02040503050406030204" pitchFamily="18" charset="0"/>
              </a:rPr>
              <a:t>experience in training</a:t>
            </a:r>
            <a:r>
              <a:rPr lang="en-US" sz="1200" dirty="0">
                <a:effectLst/>
                <a:latin typeface="Calibri" panose="020F0502020204030204" pitchFamily="34" charset="0"/>
                <a:ea typeface="Cambria" panose="02040503050406030204" pitchFamily="18" charset="0"/>
                <a:cs typeface="Cambria" panose="02040503050406030204" pitchFamily="18" charset="0"/>
              </a:rPr>
              <a:t>.</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r>
              <a:rPr lang="en-US" sz="1200" dirty="0">
                <a:effectLst/>
                <a:latin typeface="Calibri" panose="020F0502020204030204" pitchFamily="34" charset="0"/>
                <a:ea typeface="Cambria" panose="02040503050406030204" pitchFamily="18" charset="0"/>
              </a:rPr>
              <a:t> </a:t>
            </a:r>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4</a:t>
            </a:fld>
            <a:endParaRPr lang="en-GB"/>
          </a:p>
        </p:txBody>
      </p:sp>
    </p:spTree>
    <p:extLst>
      <p:ext uri="{BB962C8B-B14F-4D97-AF65-F5344CB8AC3E}">
        <p14:creationId xmlns:p14="http://schemas.microsoft.com/office/powerpoint/2010/main" val="22093575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Calibri" panose="020F0502020204030204" pitchFamily="34" charset="0"/>
                <a:ea typeface="Cambria" panose="02040503050406030204" pitchFamily="18" charset="0"/>
                <a:cs typeface="Cambria" panose="02040503050406030204" pitchFamily="18" charset="0"/>
              </a:rPr>
              <a:t>In terms of professional technical experience, HHFA content facilitators should have experience in:</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r>
              <a:rPr lang="en-US" sz="1200" dirty="0">
                <a:effectLst/>
                <a:latin typeface="Calibri" panose="020F0502020204030204" pitchFamily="34" charset="0"/>
                <a:ea typeface="Cambria" panose="02040503050406030204" pitchFamily="18" charset="0"/>
                <a:cs typeface="Cambria" panose="02040503050406030204" pitchFamily="18" charset="0"/>
              </a:rPr>
              <a:t> </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pPr marL="342900" lvl="0" indent="-342900">
              <a:buFont typeface="Symbol" panose="05050102010706020507" pitchFamily="18" charset="2"/>
              <a:buChar char=""/>
            </a:pPr>
            <a:r>
              <a:rPr lang="en-US" sz="1200" dirty="0">
                <a:effectLst/>
                <a:latin typeface="Calibri" panose="020F0502020204030204" pitchFamily="34" charset="0"/>
                <a:ea typeface="Cambria" panose="02040503050406030204" pitchFamily="18" charset="0"/>
                <a:cs typeface="Cambria" panose="02040503050406030204" pitchFamily="18" charset="0"/>
              </a:rPr>
              <a:t>clinical service provision; or in </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pPr marL="342900" lvl="0" indent="-342900">
              <a:buFont typeface="Symbol" panose="05050102010706020507" pitchFamily="18" charset="2"/>
              <a:buChar char=""/>
            </a:pPr>
            <a:r>
              <a:rPr lang="en-US" sz="1200" dirty="0">
                <a:effectLst/>
                <a:latin typeface="Calibri" panose="020F0502020204030204" pitchFamily="34" charset="0"/>
                <a:ea typeface="Cambria" panose="02040503050406030204" pitchFamily="18" charset="0"/>
                <a:cs typeface="Cambria" panose="02040503050406030204" pitchFamily="18" charset="0"/>
              </a:rPr>
              <a:t>oversight of quality components in health service delivery.</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r>
              <a:rPr lang="en-US" sz="1200" dirty="0">
                <a:effectLst/>
                <a:latin typeface="Calibri" panose="020F0502020204030204" pitchFamily="34" charset="0"/>
                <a:ea typeface="Cambria" panose="02040503050406030204" pitchFamily="18" charset="0"/>
              </a:rPr>
              <a:t> </a:t>
            </a:r>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5</a:t>
            </a:fld>
            <a:endParaRPr lang="en-GB"/>
          </a:p>
        </p:txBody>
      </p:sp>
    </p:spTree>
    <p:extLst>
      <p:ext uri="{BB962C8B-B14F-4D97-AF65-F5344CB8AC3E}">
        <p14:creationId xmlns:p14="http://schemas.microsoft.com/office/powerpoint/2010/main" val="20099912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Calibri" panose="020F0502020204030204" pitchFamily="34" charset="0"/>
                <a:ea typeface="Cambria" panose="02040503050406030204" pitchFamily="18" charset="0"/>
                <a:cs typeface="Cambria" panose="02040503050406030204" pitchFamily="18" charset="0"/>
              </a:rPr>
              <a:t>For the facilitators of electronic data collection sessions, it is </a:t>
            </a:r>
            <a:r>
              <a:rPr lang="en-US" sz="1200" b="1" dirty="0">
                <a:effectLst/>
                <a:latin typeface="Calibri" panose="020F0502020204030204" pitchFamily="34" charset="0"/>
                <a:ea typeface="Cambria" panose="02040503050406030204" pitchFamily="18" charset="0"/>
                <a:cs typeface="Cambria" panose="02040503050406030204" pitchFamily="18" charset="0"/>
              </a:rPr>
              <a:t>essential</a:t>
            </a:r>
            <a:r>
              <a:rPr lang="en-US" sz="1200" dirty="0">
                <a:effectLst/>
                <a:latin typeface="Calibri" panose="020F0502020204030204" pitchFamily="34" charset="0"/>
                <a:ea typeface="Cambria" panose="02040503050406030204" pitchFamily="18" charset="0"/>
                <a:cs typeface="Cambria" panose="02040503050406030204" pitchFamily="18" charset="0"/>
              </a:rPr>
              <a:t> that they have experience in </a:t>
            </a:r>
            <a:r>
              <a:rPr lang="en-US" sz="1200" b="1" dirty="0" err="1">
                <a:effectLst/>
                <a:latin typeface="Calibri" panose="020F0502020204030204" pitchFamily="34" charset="0"/>
                <a:ea typeface="Cambria" panose="02040503050406030204" pitchFamily="18" charset="0"/>
                <a:cs typeface="Cambria" panose="02040503050406030204" pitchFamily="18" charset="0"/>
              </a:rPr>
              <a:t>CSPro</a:t>
            </a:r>
            <a:r>
              <a:rPr lang="en-US" sz="1200" dirty="0">
                <a:effectLst/>
                <a:latin typeface="Calibri" panose="020F0502020204030204" pitchFamily="34" charset="0"/>
                <a:ea typeface="Cambria" panose="02040503050406030204" pitchFamily="18" charset="0"/>
                <a:cs typeface="Cambria" panose="02040503050406030204" pitchFamily="18" charset="0"/>
              </a:rPr>
              <a:t>, the software package recommended for the HHFA.</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r>
              <a:rPr lang="en-US" sz="1200" dirty="0">
                <a:effectLst/>
                <a:latin typeface="Calibri" panose="020F0502020204030204" pitchFamily="34" charset="0"/>
                <a:ea typeface="Cambria" panose="02040503050406030204" pitchFamily="18" charset="0"/>
              </a:rPr>
              <a:t> </a:t>
            </a:r>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6</a:t>
            </a:fld>
            <a:endParaRPr lang="en-GB"/>
          </a:p>
        </p:txBody>
      </p:sp>
    </p:spTree>
    <p:extLst>
      <p:ext uri="{BB962C8B-B14F-4D97-AF65-F5344CB8AC3E}">
        <p14:creationId xmlns:p14="http://schemas.microsoft.com/office/powerpoint/2010/main" val="30116242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dirty="0">
                <a:solidFill>
                  <a:schemeClr val="tx1"/>
                </a:solidFill>
                <a:effectLst/>
                <a:latin typeface="+mn-lt"/>
                <a:ea typeface="+mn-ea"/>
                <a:cs typeface="+mn-cs"/>
              </a:rPr>
              <a:t>Electronic data collection facilitators should also have experience in managing data from large health surveys. </a:t>
            </a:r>
          </a:p>
          <a:p>
            <a:r>
              <a:rPr lang="en-US" sz="1200" dirty="0">
                <a:effectLst/>
                <a:latin typeface="Calibri" panose="020F0502020204030204" pitchFamily="34" charset="0"/>
                <a:ea typeface="Cambria" panose="02040503050406030204" pitchFamily="18" charset="0"/>
                <a:cs typeface="Cambria" panose="02040503050406030204" pitchFamily="18" charset="0"/>
              </a:rPr>
              <a:t> </a:t>
            </a:r>
            <a:endParaRPr lang="en-GB" sz="1400" dirty="0">
              <a:effectLst/>
              <a:latin typeface="Cambria" panose="02040503050406030204" pitchFamily="18" charset="0"/>
              <a:ea typeface="Cambria" panose="02040503050406030204" pitchFamily="18" charset="0"/>
              <a:cs typeface="Cambria" panose="02040503050406030204" pitchFamily="18" charset="0"/>
            </a:endParaRPr>
          </a:p>
          <a:p>
            <a:r>
              <a:rPr lang="en-GB" sz="1200" b="0" i="0" u="none" strike="noStrike" kern="1200" dirty="0">
                <a:solidFill>
                  <a:schemeClr val="tx1"/>
                </a:solidFill>
                <a:effectLst/>
                <a:latin typeface="+mn-lt"/>
                <a:ea typeface="+mn-ea"/>
                <a:cs typeface="+mn-cs"/>
              </a:rPr>
              <a:t>The </a:t>
            </a:r>
            <a:r>
              <a:rPr lang="en-GB" sz="1200" b="0" i="0" u="none" strike="noStrike" kern="1200" dirty="0" err="1">
                <a:solidFill>
                  <a:schemeClr val="tx1"/>
                </a:solidFill>
                <a:effectLst/>
                <a:latin typeface="+mn-lt"/>
                <a:ea typeface="+mn-ea"/>
                <a:cs typeface="+mn-cs"/>
              </a:rPr>
              <a:t>CSPro</a:t>
            </a:r>
            <a:r>
              <a:rPr lang="en-GB" sz="1200" b="0" i="0" u="none" strike="noStrike" kern="1200" dirty="0">
                <a:solidFill>
                  <a:schemeClr val="tx1"/>
                </a:solidFill>
                <a:effectLst/>
                <a:latin typeface="+mn-lt"/>
                <a:ea typeface="+mn-ea"/>
                <a:cs typeface="+mn-cs"/>
              </a:rPr>
              <a:t> experts responsible for country adaptation of the </a:t>
            </a:r>
            <a:r>
              <a:rPr lang="en-GB" sz="1200" b="0" i="0" u="none" strike="noStrike" kern="1200" dirty="0" err="1">
                <a:solidFill>
                  <a:schemeClr val="tx1"/>
                </a:solidFill>
                <a:effectLst/>
                <a:latin typeface="+mn-lt"/>
                <a:ea typeface="+mn-ea"/>
                <a:cs typeface="+mn-cs"/>
              </a:rPr>
              <a:t>CSPro</a:t>
            </a:r>
            <a:r>
              <a:rPr lang="en-GB" sz="1200" b="0" i="0" u="none" strike="noStrike" kern="1200" dirty="0">
                <a:solidFill>
                  <a:schemeClr val="tx1"/>
                </a:solidFill>
                <a:effectLst/>
                <a:latin typeface="+mn-lt"/>
                <a:ea typeface="+mn-ea"/>
                <a:cs typeface="+mn-cs"/>
              </a:rPr>
              <a:t> tool are usually also the trainers for the electronic data collection sessions. </a:t>
            </a:r>
            <a:r>
              <a:rPr lang="en-US" sz="1200" dirty="0">
                <a:effectLst/>
                <a:latin typeface="Calibri" panose="020F0502020204030204" pitchFamily="34" charset="0"/>
                <a:ea typeface="Cambria" panose="02040503050406030204" pitchFamily="18" charset="0"/>
              </a:rPr>
              <a:t> </a:t>
            </a:r>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7</a:t>
            </a:fld>
            <a:endParaRPr lang="en-GB"/>
          </a:p>
        </p:txBody>
      </p:sp>
    </p:spTree>
    <p:extLst>
      <p:ext uri="{BB962C8B-B14F-4D97-AF65-F5344CB8AC3E}">
        <p14:creationId xmlns:p14="http://schemas.microsoft.com/office/powerpoint/2010/main" val="40897030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GB" sz="1200" b="0" i="0" u="none" strike="noStrike" kern="1200" dirty="0">
                <a:solidFill>
                  <a:schemeClr val="tx1"/>
                </a:solidFill>
                <a:effectLst/>
                <a:latin typeface="+mn-lt"/>
                <a:ea typeface="+mn-ea"/>
                <a:cs typeface="+mn-cs"/>
              </a:rPr>
              <a:t>Once the facilitators have been selected, it is critical that they develop a sound and consistent understanding of the questionnaire and the training approach.</a:t>
            </a:r>
            <a:endParaRPr lang="en-GB" b="0" dirty="0">
              <a:effectLst/>
            </a:endParaRPr>
          </a:p>
          <a:p>
            <a:pPr rtl="0"/>
            <a:br>
              <a:rPr lang="en-GB" b="0" dirty="0">
                <a:effectLst/>
              </a:rPr>
            </a:br>
            <a:r>
              <a:rPr lang="en-GB" sz="1200" b="0" i="0" u="none" strike="noStrike" kern="1200" dirty="0">
                <a:solidFill>
                  <a:schemeClr val="tx1"/>
                </a:solidFill>
                <a:effectLst/>
                <a:latin typeface="+mn-lt"/>
                <a:ea typeface="+mn-ea"/>
                <a:cs typeface="+mn-cs"/>
              </a:rPr>
              <a:t>Therefore, it is important for a country to invest adequate efforts in the facilitator training.</a:t>
            </a:r>
            <a:endParaRPr lang="en-GB" b="0" dirty="0">
              <a:effectLst/>
            </a:endParaRPr>
          </a:p>
        </p:txBody>
      </p:sp>
      <p:sp>
        <p:nvSpPr>
          <p:cNvPr id="4" name="Slide Number Placeholder 3"/>
          <p:cNvSpPr>
            <a:spLocks noGrp="1"/>
          </p:cNvSpPr>
          <p:nvPr>
            <p:ph type="sldNum" sz="quarter" idx="5"/>
          </p:nvPr>
        </p:nvSpPr>
        <p:spPr/>
        <p:txBody>
          <a:bodyPr/>
          <a:lstStyle/>
          <a:p>
            <a:fld id="{7C1D9D50-C061-45AE-A04B-DE5F593CE4BE}" type="slidenum">
              <a:rPr lang="en-GB" smtClean="0"/>
              <a:t>8</a:t>
            </a:fld>
            <a:endParaRPr lang="en-GB"/>
          </a:p>
        </p:txBody>
      </p:sp>
    </p:spTree>
    <p:extLst>
      <p:ext uri="{BB962C8B-B14F-4D97-AF65-F5344CB8AC3E}">
        <p14:creationId xmlns:p14="http://schemas.microsoft.com/office/powerpoint/2010/main" val="2799192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GB" sz="1200" b="0" i="0" u="none" strike="noStrike" kern="1200" dirty="0">
                <a:solidFill>
                  <a:schemeClr val="tx1"/>
                </a:solidFill>
                <a:effectLst/>
                <a:latin typeface="+mn-lt"/>
                <a:ea typeface="+mn-ea"/>
                <a:cs typeface="+mn-cs"/>
              </a:rPr>
              <a:t>The main data collector training may be decentralized to several locations, for example different provinces. If this is the case, the HHFA content facilitators should undergo the full 10-day data collector training as their ToT. This will ensure consistent understanding of the questionnaire.</a:t>
            </a:r>
            <a:endParaRPr lang="en-GB" b="0" dirty="0">
              <a:effectLst/>
            </a:endParaRPr>
          </a:p>
          <a:p>
            <a:pPr rtl="0"/>
            <a:br>
              <a:rPr lang="en-GB" b="0" dirty="0">
                <a:effectLst/>
              </a:rPr>
            </a:br>
            <a:r>
              <a:rPr lang="en-GB" sz="1200" b="0" i="0" u="none" strike="noStrike" kern="1200" dirty="0">
                <a:solidFill>
                  <a:schemeClr val="tx1"/>
                </a:solidFill>
                <a:effectLst/>
                <a:latin typeface="+mn-lt"/>
                <a:ea typeface="+mn-ea"/>
                <a:cs typeface="+mn-cs"/>
              </a:rPr>
              <a:t>This is also the preferred option for centralized trainings.</a:t>
            </a:r>
            <a:endParaRPr lang="en-GB" b="0" dirty="0">
              <a:effectLst/>
            </a:endParaRPr>
          </a:p>
        </p:txBody>
      </p:sp>
      <p:sp>
        <p:nvSpPr>
          <p:cNvPr id="4" name="Slide Number Placeholder 3"/>
          <p:cNvSpPr>
            <a:spLocks noGrp="1"/>
          </p:cNvSpPr>
          <p:nvPr>
            <p:ph type="sldNum" sz="quarter" idx="5"/>
          </p:nvPr>
        </p:nvSpPr>
        <p:spPr/>
        <p:txBody>
          <a:bodyPr/>
          <a:lstStyle/>
          <a:p>
            <a:fld id="{7C1D9D50-C061-45AE-A04B-DE5F593CE4BE}" type="slidenum">
              <a:rPr lang="en-GB" smtClean="0"/>
              <a:t>9</a:t>
            </a:fld>
            <a:endParaRPr lang="en-GB"/>
          </a:p>
        </p:txBody>
      </p:sp>
    </p:spTree>
    <p:extLst>
      <p:ext uri="{BB962C8B-B14F-4D97-AF65-F5344CB8AC3E}">
        <p14:creationId xmlns:p14="http://schemas.microsoft.com/office/powerpoint/2010/main" val="32874282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979F1-05A3-4387-9047-8268792CE6C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C9257D8-8E90-4BD3-BD75-EC6A1FDFC2E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1951270674"/>
      </p:ext>
    </p:extLst>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E7B00-9E38-48BD-BD42-585E5B855D6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A162318-839A-4DDB-AF7F-45DACAE6C39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7C987B4-2514-406D-B06A-514A36A97449}"/>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16/02/2023</a:t>
            </a:fld>
            <a:endParaRPr lang="en-GB"/>
          </a:p>
        </p:txBody>
      </p:sp>
      <p:sp>
        <p:nvSpPr>
          <p:cNvPr id="5" name="Footer Placeholder 4">
            <a:extLst>
              <a:ext uri="{FF2B5EF4-FFF2-40B4-BE49-F238E27FC236}">
                <a16:creationId xmlns:a16="http://schemas.microsoft.com/office/drawing/2014/main" id="{F07EC6CB-FB4B-4747-A6C9-07B449B88E77}"/>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A7130FBF-9DC0-41DC-B410-5E37DDED097C}"/>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2884864880"/>
      </p:ext>
    </p:extLst>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2554561-7F4C-422F-8E1F-711420A6B4E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754B118-3C98-497F-B8E6-AEBCC31A99D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189668B-8E65-4318-9CEE-0F1452AD7E84}"/>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16/02/2023</a:t>
            </a:fld>
            <a:endParaRPr lang="en-GB"/>
          </a:p>
        </p:txBody>
      </p:sp>
      <p:sp>
        <p:nvSpPr>
          <p:cNvPr id="5" name="Footer Placeholder 4">
            <a:extLst>
              <a:ext uri="{FF2B5EF4-FFF2-40B4-BE49-F238E27FC236}">
                <a16:creationId xmlns:a16="http://schemas.microsoft.com/office/drawing/2014/main" id="{FE3DDD7F-A795-48C9-A231-763010EBFAD1}"/>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D123A3BD-0C69-402D-A27C-A44D40452D00}"/>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1731046886"/>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E6A1C-CFCE-4465-ABAA-B8C208D21AD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1FC2C64-E46C-497D-8F72-DC94C614AAE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8C0DD8F-9785-4942-ACD0-C6B973D8EFAA}"/>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16/02/2023</a:t>
            </a:fld>
            <a:endParaRPr lang="en-GB"/>
          </a:p>
        </p:txBody>
      </p:sp>
      <p:sp>
        <p:nvSpPr>
          <p:cNvPr id="5" name="Footer Placeholder 4">
            <a:extLst>
              <a:ext uri="{FF2B5EF4-FFF2-40B4-BE49-F238E27FC236}">
                <a16:creationId xmlns:a16="http://schemas.microsoft.com/office/drawing/2014/main" id="{0E2E645A-8142-4BF4-AAEA-2FBD85F054C1}"/>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E0B24A14-094F-464A-B7D7-1E73DADE4426}"/>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3490981816"/>
      </p:ext>
    </p:extLst>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4BEEE-DAE7-4F47-8541-54166AF1BE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EBA12E93-C960-4135-8A27-F88922A9CAD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0DB0224-69A1-4B8A-9CFB-05EA2A0E1233}"/>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16/02/2023</a:t>
            </a:fld>
            <a:endParaRPr lang="en-GB"/>
          </a:p>
        </p:txBody>
      </p:sp>
      <p:sp>
        <p:nvSpPr>
          <p:cNvPr id="5" name="Footer Placeholder 4">
            <a:extLst>
              <a:ext uri="{FF2B5EF4-FFF2-40B4-BE49-F238E27FC236}">
                <a16:creationId xmlns:a16="http://schemas.microsoft.com/office/drawing/2014/main" id="{0EBEA8A2-0B04-40FB-8BDB-6D62EAEF7E87}"/>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457393D8-AEEE-4AA2-BCB6-53E8C3FD0789}"/>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4003388247"/>
      </p:ext>
    </p:extLst>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BC8C3-7C4A-4EE6-B177-515F3C8AE4A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AF43D30-0AED-4F72-8850-D78E9DA62BB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27DBDC9-5432-419C-81D3-7339C35C669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F7BC437F-64CD-4199-9402-DB1AC565868D}"/>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16/02/2023</a:t>
            </a:fld>
            <a:endParaRPr lang="en-GB"/>
          </a:p>
        </p:txBody>
      </p:sp>
      <p:sp>
        <p:nvSpPr>
          <p:cNvPr id="6" name="Footer Placeholder 5">
            <a:extLst>
              <a:ext uri="{FF2B5EF4-FFF2-40B4-BE49-F238E27FC236}">
                <a16:creationId xmlns:a16="http://schemas.microsoft.com/office/drawing/2014/main" id="{60DE094F-4283-4248-A6E4-76FAA65312B4}"/>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2653E755-361D-4A07-9A04-F3672E0B4E8E}"/>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3451065744"/>
      </p:ext>
    </p:extLst>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BF21F-A968-449D-9FA2-CD5BD9EEE6BB}"/>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A607DC4-998D-4CFC-8745-1C33E9C6F2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C33E50B-6A8C-4134-8F3C-2EBD034B670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820FA19B-EC28-42AD-970C-0FBA3DF7C8E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F7156B2-52AE-4203-82A9-0A3A38D4ECF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299B79C6-97D2-47ED-9D6F-89F52B67B6C9}"/>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16/02/2023</a:t>
            </a:fld>
            <a:endParaRPr lang="en-GB"/>
          </a:p>
        </p:txBody>
      </p:sp>
      <p:sp>
        <p:nvSpPr>
          <p:cNvPr id="8" name="Footer Placeholder 7">
            <a:extLst>
              <a:ext uri="{FF2B5EF4-FFF2-40B4-BE49-F238E27FC236}">
                <a16:creationId xmlns:a16="http://schemas.microsoft.com/office/drawing/2014/main" id="{A5088382-302A-42A5-96FC-00CD76AF2869}"/>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9" name="Slide Number Placeholder 8">
            <a:extLst>
              <a:ext uri="{FF2B5EF4-FFF2-40B4-BE49-F238E27FC236}">
                <a16:creationId xmlns:a16="http://schemas.microsoft.com/office/drawing/2014/main" id="{F363C413-632F-487F-A064-ECCFF20CC198}"/>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501285609"/>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FE986-CC09-40CB-8794-728D3A4D50A3}"/>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E81C4580-E0E0-410E-A8EF-559635424170}"/>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16/02/2023</a:t>
            </a:fld>
            <a:endParaRPr lang="en-GB"/>
          </a:p>
        </p:txBody>
      </p:sp>
      <p:sp>
        <p:nvSpPr>
          <p:cNvPr id="4" name="Footer Placeholder 3">
            <a:extLst>
              <a:ext uri="{FF2B5EF4-FFF2-40B4-BE49-F238E27FC236}">
                <a16:creationId xmlns:a16="http://schemas.microsoft.com/office/drawing/2014/main" id="{7A0021B1-B1A5-4390-9931-62B9973AD62A}"/>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5" name="Slide Number Placeholder 4">
            <a:extLst>
              <a:ext uri="{FF2B5EF4-FFF2-40B4-BE49-F238E27FC236}">
                <a16:creationId xmlns:a16="http://schemas.microsoft.com/office/drawing/2014/main" id="{16EE1ED0-6B72-4D34-AF65-543DAD8F5BA1}"/>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3021505985"/>
      </p:ext>
    </p:extLst>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71B427D-848C-4440-B914-46185C91A9CD}"/>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16/02/2023</a:t>
            </a:fld>
            <a:endParaRPr lang="en-GB"/>
          </a:p>
        </p:txBody>
      </p:sp>
      <p:sp>
        <p:nvSpPr>
          <p:cNvPr id="3" name="Footer Placeholder 2">
            <a:extLst>
              <a:ext uri="{FF2B5EF4-FFF2-40B4-BE49-F238E27FC236}">
                <a16:creationId xmlns:a16="http://schemas.microsoft.com/office/drawing/2014/main" id="{25E70E5F-7E9C-4E79-B83A-F4E7F1647423}"/>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4" name="Slide Number Placeholder 3">
            <a:extLst>
              <a:ext uri="{FF2B5EF4-FFF2-40B4-BE49-F238E27FC236}">
                <a16:creationId xmlns:a16="http://schemas.microsoft.com/office/drawing/2014/main" id="{44BBC04C-EDBB-432A-BF79-45E0343C5533}"/>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740923972"/>
      </p:ext>
    </p:extLst>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1281D-9C7D-4187-9515-3D6F621067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81345368-E801-4D4A-B2F4-A47CEC9BB8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D4DDBD52-441C-459D-BF68-BD401B80AE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2D469C6-7A38-4890-B220-CFCECB42C6A1}"/>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16/02/2023</a:t>
            </a:fld>
            <a:endParaRPr lang="en-GB"/>
          </a:p>
        </p:txBody>
      </p:sp>
      <p:sp>
        <p:nvSpPr>
          <p:cNvPr id="6" name="Footer Placeholder 5">
            <a:extLst>
              <a:ext uri="{FF2B5EF4-FFF2-40B4-BE49-F238E27FC236}">
                <a16:creationId xmlns:a16="http://schemas.microsoft.com/office/drawing/2014/main" id="{D86B9655-B326-4380-AD04-96DBAA6BCDE2}"/>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A9750C96-C745-4135-AE92-FA4AE6EC7697}"/>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899383526"/>
      </p:ext>
    </p:extLst>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7FD55-E903-4166-B501-905B0C2BAF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A72E65C9-DDAA-466A-A6FC-7D116EDC8C4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70AA80B-212E-41D3-87AF-FC58A5D07A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063AF25-52CF-4127-AE62-8E55B6DAE27A}"/>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16/02/2023</a:t>
            </a:fld>
            <a:endParaRPr lang="en-GB"/>
          </a:p>
        </p:txBody>
      </p:sp>
      <p:sp>
        <p:nvSpPr>
          <p:cNvPr id="6" name="Footer Placeholder 5">
            <a:extLst>
              <a:ext uri="{FF2B5EF4-FFF2-40B4-BE49-F238E27FC236}">
                <a16:creationId xmlns:a16="http://schemas.microsoft.com/office/drawing/2014/main" id="{6294994E-CCCB-42D2-A6E5-F7BFB558CABB}"/>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1866B599-E99E-4B76-A90C-C8233724FA4A}"/>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2644539192"/>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AAB451-C634-4A9E-BFB0-9D91D08690E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5E72FA12-8D9E-475C-A9D6-5357EB51C4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7726132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fad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2.xml"/><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3.xml"/><Relationship Id="rId6" Type="http://schemas.openxmlformats.org/officeDocument/2006/relationships/image" Target="../media/image4.png"/><Relationship Id="rId5" Type="http://schemas.openxmlformats.org/officeDocument/2006/relationships/image" Target="../media/image7.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4.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7"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15.xml"/><Relationship Id="rId6" Type="http://schemas.openxmlformats.org/officeDocument/2006/relationships/image" Target="../media/image8.png"/><Relationship Id="rId5" Type="http://schemas.openxmlformats.org/officeDocument/2006/relationships/image" Target="../media/image4.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7"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tags" Target="../tags/tag1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17.xml"/><Relationship Id="rId5" Type="http://schemas.openxmlformats.org/officeDocument/2006/relationships/image" Target="../media/image1.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8.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9.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10.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5BB4486-8548-7693-0F10-43CD15A9C0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20225" y="236365"/>
            <a:ext cx="2141567" cy="655855"/>
          </a:xfrm>
          <a:prstGeom prst="rect">
            <a:avLst/>
          </a:prstGeom>
        </p:spPr>
      </p:pic>
      <p:grpSp>
        <p:nvGrpSpPr>
          <p:cNvPr id="2" name="Group 1">
            <a:extLst>
              <a:ext uri="{FF2B5EF4-FFF2-40B4-BE49-F238E27FC236}">
                <a16:creationId xmlns:a16="http://schemas.microsoft.com/office/drawing/2014/main" id="{AEFF31C0-596D-4351-B46F-8440B6312256}"/>
              </a:ext>
            </a:extLst>
          </p:cNvPr>
          <p:cNvGrpSpPr/>
          <p:nvPr/>
        </p:nvGrpSpPr>
        <p:grpSpPr>
          <a:xfrm>
            <a:off x="1" y="1805920"/>
            <a:ext cx="12175670" cy="3243080"/>
            <a:chOff x="1" y="1805920"/>
            <a:chExt cx="12175670" cy="3243080"/>
          </a:xfrm>
        </p:grpSpPr>
        <p:grpSp>
          <p:nvGrpSpPr>
            <p:cNvPr id="31" name="Group 30">
              <a:extLst>
                <a:ext uri="{FF2B5EF4-FFF2-40B4-BE49-F238E27FC236}">
                  <a16:creationId xmlns:a16="http://schemas.microsoft.com/office/drawing/2014/main" id="{B73EB9B5-8DB0-C2BA-6F75-5397B8DDBBCD}"/>
                </a:ext>
              </a:extLst>
            </p:cNvPr>
            <p:cNvGrpSpPr/>
            <p:nvPr/>
          </p:nvGrpSpPr>
          <p:grpSpPr>
            <a:xfrm>
              <a:off x="3225226" y="1805920"/>
              <a:ext cx="8950445" cy="3240000"/>
              <a:chOff x="3225226" y="1805920"/>
              <a:chExt cx="8950445" cy="3240000"/>
            </a:xfrm>
          </p:grpSpPr>
          <p:sp>
            <p:nvSpPr>
              <p:cNvPr id="32" name="Rectangle 31">
                <a:extLst>
                  <a:ext uri="{FF2B5EF4-FFF2-40B4-BE49-F238E27FC236}">
                    <a16:creationId xmlns:a16="http://schemas.microsoft.com/office/drawing/2014/main" id="{3209C60B-4EAE-983B-EB90-2186CBA79AFC}"/>
                  </a:ext>
                </a:extLst>
              </p:cNvPr>
              <p:cNvSpPr/>
              <p:nvPr/>
            </p:nvSpPr>
            <p:spPr>
              <a:xfrm>
                <a:off x="3225226" y="1805920"/>
                <a:ext cx="8950445" cy="3240000"/>
              </a:xfrm>
              <a:prstGeom prst="rect">
                <a:avLst/>
              </a:prstGeom>
              <a:solidFill>
                <a:srgbClr val="25B1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33" name="Group 32">
                <a:extLst>
                  <a:ext uri="{FF2B5EF4-FFF2-40B4-BE49-F238E27FC236}">
                    <a16:creationId xmlns:a16="http://schemas.microsoft.com/office/drawing/2014/main" id="{7A08889B-A57A-D7C8-EAE7-BACEAFFB47D7}"/>
                  </a:ext>
                </a:extLst>
              </p:cNvPr>
              <p:cNvGrpSpPr/>
              <p:nvPr/>
            </p:nvGrpSpPr>
            <p:grpSpPr>
              <a:xfrm>
                <a:off x="3497856" y="2449085"/>
                <a:ext cx="7504761" cy="2078196"/>
                <a:chOff x="3029663" y="2665727"/>
                <a:chExt cx="7504761" cy="2078196"/>
              </a:xfrm>
            </p:grpSpPr>
            <p:sp>
              <p:nvSpPr>
                <p:cNvPr id="35" name="TextBox 34">
                  <a:extLst>
                    <a:ext uri="{FF2B5EF4-FFF2-40B4-BE49-F238E27FC236}">
                      <a16:creationId xmlns:a16="http://schemas.microsoft.com/office/drawing/2014/main" id="{6C5CA4A5-1A67-5576-0CC7-176E1C118893}"/>
                    </a:ext>
                  </a:extLst>
                </p:cNvPr>
                <p:cNvSpPr txBox="1"/>
                <p:nvPr/>
              </p:nvSpPr>
              <p:spPr>
                <a:xfrm>
                  <a:off x="3029663" y="2665727"/>
                  <a:ext cx="4720763" cy="595869"/>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3600" dirty="0"/>
                    <a:t>Unit 3</a:t>
                  </a:r>
                </a:p>
              </p:txBody>
            </p:sp>
            <p:sp>
              <p:nvSpPr>
                <p:cNvPr id="36" name="TextBox 35">
                  <a:extLst>
                    <a:ext uri="{FF2B5EF4-FFF2-40B4-BE49-F238E27FC236}">
                      <a16:creationId xmlns:a16="http://schemas.microsoft.com/office/drawing/2014/main" id="{8E7EEC0C-39AC-6792-600F-2FF2EFB7D9EB}"/>
                    </a:ext>
                  </a:extLst>
                </p:cNvPr>
                <p:cNvSpPr txBox="1"/>
                <p:nvPr/>
              </p:nvSpPr>
              <p:spPr>
                <a:xfrm>
                  <a:off x="3029663" y="3315455"/>
                  <a:ext cx="7504761" cy="1428468"/>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4800" dirty="0"/>
                    <a:t>Organization of data collection training – Step 4</a:t>
                  </a:r>
                </a:p>
              </p:txBody>
            </p:sp>
          </p:grpSp>
        </p:grpSp>
        <p:pic>
          <p:nvPicPr>
            <p:cNvPr id="10" name="Picture 9">
              <a:extLst>
                <a:ext uri="{FF2B5EF4-FFF2-40B4-BE49-F238E27FC236}">
                  <a16:creationId xmlns:a16="http://schemas.microsoft.com/office/drawing/2014/main" id="{837EE406-88EA-4B8D-8328-47404BB2918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rot="5400000">
              <a:off x="-1523" y="1807445"/>
              <a:ext cx="3243079" cy="3240031"/>
            </a:xfrm>
            <a:prstGeom prst="rect">
              <a:avLst/>
            </a:prstGeom>
          </p:spPr>
        </p:pic>
      </p:grpSp>
    </p:spTree>
    <p:custDataLst>
      <p:tags r:id="rId1"/>
    </p:custDataLst>
    <p:extLst>
      <p:ext uri="{BB962C8B-B14F-4D97-AF65-F5344CB8AC3E}">
        <p14:creationId xmlns:p14="http://schemas.microsoft.com/office/powerpoint/2010/main" val="3006769173"/>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11819855" cy="611122"/>
            <a:chOff x="-1235" y="-815"/>
            <a:chExt cx="11819855"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11084470" cy="584775"/>
            </a:xfrm>
            <a:prstGeom prst="rect">
              <a:avLst/>
            </a:prstGeom>
            <a:noFill/>
          </p:spPr>
          <p:txBody>
            <a:bodyPr wrap="square">
              <a:spAutoFit/>
            </a:bodyPr>
            <a:lstStyle/>
            <a:p>
              <a:r>
                <a:rPr lang="en-GB" sz="3200" dirty="0">
                  <a:solidFill>
                    <a:srgbClr val="595959"/>
                  </a:solidFill>
                </a:rPr>
                <a:t>4. Select and prepare facilitators: decentralized locations</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sp>
        <p:nvSpPr>
          <p:cNvPr id="10" name="TextBox 9">
            <a:extLst>
              <a:ext uri="{FF2B5EF4-FFF2-40B4-BE49-F238E27FC236}">
                <a16:creationId xmlns:a16="http://schemas.microsoft.com/office/drawing/2014/main" id="{B9BCCDA2-863C-4A2A-AD82-4EA5B2B3E597}"/>
              </a:ext>
            </a:extLst>
          </p:cNvPr>
          <p:cNvSpPr txBox="1"/>
          <p:nvPr/>
        </p:nvSpPr>
        <p:spPr>
          <a:xfrm>
            <a:off x="5033837" y="1940420"/>
            <a:ext cx="4961891" cy="428002"/>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The full data collection training:</a:t>
            </a:r>
          </a:p>
        </p:txBody>
      </p:sp>
      <p:sp>
        <p:nvSpPr>
          <p:cNvPr id="11" name="bulletText1">
            <a:extLst>
              <a:ext uri="{FF2B5EF4-FFF2-40B4-BE49-F238E27FC236}">
                <a16:creationId xmlns:a16="http://schemas.microsoft.com/office/drawing/2014/main" id="{D120D74C-220E-4F05-ADAF-03C0965C89DE}"/>
              </a:ext>
            </a:extLst>
          </p:cNvPr>
          <p:cNvSpPr txBox="1"/>
          <p:nvPr/>
        </p:nvSpPr>
        <p:spPr>
          <a:xfrm>
            <a:off x="5759710" y="2683275"/>
            <a:ext cx="6023429" cy="1092800"/>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equips qualified health professionals with the </a:t>
            </a:r>
            <a:r>
              <a:rPr lang="en-GB" sz="2400" b="1" dirty="0">
                <a:solidFill>
                  <a:schemeClr val="tx1">
                    <a:lumMod val="65000"/>
                    <a:lumOff val="35000"/>
                  </a:schemeClr>
                </a:solidFill>
              </a:rPr>
              <a:t>knowledge to facilitate the full training package </a:t>
            </a:r>
          </a:p>
        </p:txBody>
      </p:sp>
      <p:sp>
        <p:nvSpPr>
          <p:cNvPr id="13" name="bulletText3">
            <a:extLst>
              <a:ext uri="{FF2B5EF4-FFF2-40B4-BE49-F238E27FC236}">
                <a16:creationId xmlns:a16="http://schemas.microsoft.com/office/drawing/2014/main" id="{C5F1FBBD-2F1A-4F3D-B3F0-4E9CF709C6B2}"/>
              </a:ext>
            </a:extLst>
          </p:cNvPr>
          <p:cNvSpPr txBox="1"/>
          <p:nvPr/>
        </p:nvSpPr>
        <p:spPr>
          <a:xfrm>
            <a:off x="5759711" y="4136932"/>
            <a:ext cx="6023429" cy="428002"/>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consists of a 37-session training package</a:t>
            </a:r>
            <a:endParaRPr lang="en-GB" sz="2400" b="1" dirty="0">
              <a:solidFill>
                <a:schemeClr val="tx1">
                  <a:lumMod val="65000"/>
                  <a:lumOff val="35000"/>
                </a:schemeClr>
              </a:solidFill>
            </a:endParaRPr>
          </a:p>
        </p:txBody>
      </p:sp>
      <p:pic>
        <p:nvPicPr>
          <p:cNvPr id="14" name="bullet">
            <a:extLst>
              <a:ext uri="{FF2B5EF4-FFF2-40B4-BE49-F238E27FC236}">
                <a16:creationId xmlns:a16="http://schemas.microsoft.com/office/drawing/2014/main" id="{5EE8E4F0-1D8A-44F5-AB30-2FDE213BCA4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41251" y="2841831"/>
            <a:ext cx="117692" cy="122400"/>
          </a:xfrm>
          <a:prstGeom prst="rect">
            <a:avLst/>
          </a:prstGeom>
        </p:spPr>
      </p:pic>
      <p:pic>
        <p:nvPicPr>
          <p:cNvPr id="16" name="bullet3">
            <a:extLst>
              <a:ext uri="{FF2B5EF4-FFF2-40B4-BE49-F238E27FC236}">
                <a16:creationId xmlns:a16="http://schemas.microsoft.com/office/drawing/2014/main" id="{38F5C4CE-4510-4628-B434-3C38F8E48B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41251" y="4295089"/>
            <a:ext cx="117692" cy="122400"/>
          </a:xfrm>
          <a:prstGeom prst="rect">
            <a:avLst/>
          </a:prstGeom>
        </p:spPr>
      </p:pic>
      <p:pic>
        <p:nvPicPr>
          <p:cNvPr id="28" name="Picture 27">
            <a:extLst>
              <a:ext uri="{FF2B5EF4-FFF2-40B4-BE49-F238E27FC236}">
                <a16:creationId xmlns:a16="http://schemas.microsoft.com/office/drawing/2014/main" id="{28DB81F4-AA16-4622-AB2F-5BDC9D4DF83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29619" y="1634141"/>
            <a:ext cx="3191067" cy="3191067"/>
          </a:xfrm>
          <a:prstGeom prst="rect">
            <a:avLst/>
          </a:prstGeom>
        </p:spPr>
      </p:pic>
    </p:spTree>
    <p:custDataLst>
      <p:tags r:id="rId1"/>
    </p:custDataLst>
    <p:extLst>
      <p:ext uri="{BB962C8B-B14F-4D97-AF65-F5344CB8AC3E}">
        <p14:creationId xmlns:p14="http://schemas.microsoft.com/office/powerpoint/2010/main" val="178410358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750" fill="hold"/>
                                        <p:tgtEl>
                                          <p:spTgt spid="28"/>
                                        </p:tgtEl>
                                        <p:attrNameLst>
                                          <p:attrName>ppt_w</p:attrName>
                                        </p:attrNameLst>
                                      </p:cBhvr>
                                      <p:tavLst>
                                        <p:tav tm="0">
                                          <p:val>
                                            <p:fltVal val="0"/>
                                          </p:val>
                                        </p:tav>
                                        <p:tav tm="100000">
                                          <p:val>
                                            <p:strVal val="#ppt_w"/>
                                          </p:val>
                                        </p:tav>
                                      </p:tavLst>
                                    </p:anim>
                                    <p:anim calcmode="lin" valueType="num">
                                      <p:cBhvr>
                                        <p:cTn id="8" dur="750" fill="hold"/>
                                        <p:tgtEl>
                                          <p:spTgt spid="28"/>
                                        </p:tgtEl>
                                        <p:attrNameLst>
                                          <p:attrName>ppt_h</p:attrName>
                                        </p:attrNameLst>
                                      </p:cBhvr>
                                      <p:tavLst>
                                        <p:tav tm="0">
                                          <p:val>
                                            <p:fltVal val="0"/>
                                          </p:val>
                                        </p:tav>
                                        <p:tav tm="100000">
                                          <p:val>
                                            <p:strVal val="#ppt_h"/>
                                          </p:val>
                                        </p:tav>
                                      </p:tavLst>
                                    </p:anim>
                                    <p:anim calcmode="lin" valueType="num">
                                      <p:cBhvr>
                                        <p:cTn id="9" dur="750" fill="hold"/>
                                        <p:tgtEl>
                                          <p:spTgt spid="28"/>
                                        </p:tgtEl>
                                        <p:attrNameLst>
                                          <p:attrName>style.rotation</p:attrName>
                                        </p:attrNameLst>
                                      </p:cBhvr>
                                      <p:tavLst>
                                        <p:tav tm="0">
                                          <p:val>
                                            <p:fltVal val="90"/>
                                          </p:val>
                                        </p:tav>
                                        <p:tav tm="100000">
                                          <p:val>
                                            <p:fltVal val="0"/>
                                          </p:val>
                                        </p:tav>
                                      </p:tavLst>
                                    </p:anim>
                                    <p:animEffect transition="in" filter="fade">
                                      <p:cBhvr>
                                        <p:cTn id="10" dur="750"/>
                                        <p:tgtEl>
                                          <p:spTgt spid="2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par>
                    <p:cTn id="14" fill="hold">
                      <p:stCondLst>
                        <p:cond delay="indefinite"/>
                      </p:stCondLst>
                      <p:childTnLst>
                        <p:par>
                          <p:cTn id="15" fill="hold">
                            <p:stCondLst>
                              <p:cond delay="0"/>
                            </p:stCondLst>
                            <p:childTnLst>
                              <p:par>
                                <p:cTn id="16" presetID="31" presetClass="entr" presetSubtype="0" fill="hold" nodeType="click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p:cTn id="18" dur="500" fill="hold"/>
                                        <p:tgtEl>
                                          <p:spTgt spid="14"/>
                                        </p:tgtEl>
                                        <p:attrNameLst>
                                          <p:attrName>ppt_w</p:attrName>
                                        </p:attrNameLst>
                                      </p:cBhvr>
                                      <p:tavLst>
                                        <p:tav tm="0">
                                          <p:val>
                                            <p:fltVal val="0"/>
                                          </p:val>
                                        </p:tav>
                                        <p:tav tm="100000">
                                          <p:val>
                                            <p:strVal val="#ppt_w"/>
                                          </p:val>
                                        </p:tav>
                                      </p:tavLst>
                                    </p:anim>
                                    <p:anim calcmode="lin" valueType="num">
                                      <p:cBhvr>
                                        <p:cTn id="19" dur="500" fill="hold"/>
                                        <p:tgtEl>
                                          <p:spTgt spid="14"/>
                                        </p:tgtEl>
                                        <p:attrNameLst>
                                          <p:attrName>ppt_h</p:attrName>
                                        </p:attrNameLst>
                                      </p:cBhvr>
                                      <p:tavLst>
                                        <p:tav tm="0">
                                          <p:val>
                                            <p:fltVal val="0"/>
                                          </p:val>
                                        </p:tav>
                                        <p:tav tm="100000">
                                          <p:val>
                                            <p:strVal val="#ppt_h"/>
                                          </p:val>
                                        </p:tav>
                                      </p:tavLst>
                                    </p:anim>
                                    <p:anim calcmode="lin" valueType="num">
                                      <p:cBhvr>
                                        <p:cTn id="20" dur="500" fill="hold"/>
                                        <p:tgtEl>
                                          <p:spTgt spid="14"/>
                                        </p:tgtEl>
                                        <p:attrNameLst>
                                          <p:attrName>style.rotation</p:attrName>
                                        </p:attrNameLst>
                                      </p:cBhvr>
                                      <p:tavLst>
                                        <p:tav tm="0">
                                          <p:val>
                                            <p:fltVal val="90"/>
                                          </p:val>
                                        </p:tav>
                                        <p:tav tm="100000">
                                          <p:val>
                                            <p:fltVal val="0"/>
                                          </p:val>
                                        </p:tav>
                                      </p:tavLst>
                                    </p:anim>
                                    <p:animEffect transition="in" filter="fade">
                                      <p:cBhvr>
                                        <p:cTn id="21" dur="500"/>
                                        <p:tgtEl>
                                          <p:spTgt spid="14"/>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childTnLst>
                          </p:cTn>
                        </p:par>
                      </p:childTnLst>
                    </p:cTn>
                  </p:par>
                  <p:par>
                    <p:cTn id="26" fill="hold">
                      <p:stCondLst>
                        <p:cond delay="indefinite"/>
                      </p:stCondLst>
                      <p:childTnLst>
                        <p:par>
                          <p:cTn id="27" fill="hold">
                            <p:stCondLst>
                              <p:cond delay="0"/>
                            </p:stCondLst>
                            <p:childTnLst>
                              <p:par>
                                <p:cTn id="28" presetID="31" presetClass="entr" presetSubtype="0" fill="hold" nodeType="clickEffect">
                                  <p:stCondLst>
                                    <p:cond delay="0"/>
                                  </p:stCondLst>
                                  <p:childTnLst>
                                    <p:set>
                                      <p:cBhvr>
                                        <p:cTn id="29" dur="1" fill="hold">
                                          <p:stCondLst>
                                            <p:cond delay="0"/>
                                          </p:stCondLst>
                                        </p:cTn>
                                        <p:tgtEl>
                                          <p:spTgt spid="16"/>
                                        </p:tgtEl>
                                        <p:attrNameLst>
                                          <p:attrName>style.visibility</p:attrName>
                                        </p:attrNameLst>
                                      </p:cBhvr>
                                      <p:to>
                                        <p:strVal val="visible"/>
                                      </p:to>
                                    </p:set>
                                    <p:anim calcmode="lin" valueType="num">
                                      <p:cBhvr>
                                        <p:cTn id="30" dur="500" fill="hold"/>
                                        <p:tgtEl>
                                          <p:spTgt spid="16"/>
                                        </p:tgtEl>
                                        <p:attrNameLst>
                                          <p:attrName>ppt_w</p:attrName>
                                        </p:attrNameLst>
                                      </p:cBhvr>
                                      <p:tavLst>
                                        <p:tav tm="0">
                                          <p:val>
                                            <p:fltVal val="0"/>
                                          </p:val>
                                        </p:tav>
                                        <p:tav tm="100000">
                                          <p:val>
                                            <p:strVal val="#ppt_w"/>
                                          </p:val>
                                        </p:tav>
                                      </p:tavLst>
                                    </p:anim>
                                    <p:anim calcmode="lin" valueType="num">
                                      <p:cBhvr>
                                        <p:cTn id="31" dur="500" fill="hold"/>
                                        <p:tgtEl>
                                          <p:spTgt spid="16"/>
                                        </p:tgtEl>
                                        <p:attrNameLst>
                                          <p:attrName>ppt_h</p:attrName>
                                        </p:attrNameLst>
                                      </p:cBhvr>
                                      <p:tavLst>
                                        <p:tav tm="0">
                                          <p:val>
                                            <p:fltVal val="0"/>
                                          </p:val>
                                        </p:tav>
                                        <p:tav tm="100000">
                                          <p:val>
                                            <p:strVal val="#ppt_h"/>
                                          </p:val>
                                        </p:tav>
                                      </p:tavLst>
                                    </p:anim>
                                    <p:anim calcmode="lin" valueType="num">
                                      <p:cBhvr>
                                        <p:cTn id="32" dur="500" fill="hold"/>
                                        <p:tgtEl>
                                          <p:spTgt spid="16"/>
                                        </p:tgtEl>
                                        <p:attrNameLst>
                                          <p:attrName>style.rotation</p:attrName>
                                        </p:attrNameLst>
                                      </p:cBhvr>
                                      <p:tavLst>
                                        <p:tav tm="0">
                                          <p:val>
                                            <p:fltVal val="90"/>
                                          </p:val>
                                        </p:tav>
                                        <p:tav tm="100000">
                                          <p:val>
                                            <p:fltVal val="0"/>
                                          </p:val>
                                        </p:tav>
                                      </p:tavLst>
                                    </p:anim>
                                    <p:animEffect transition="in" filter="fade">
                                      <p:cBhvr>
                                        <p:cTn id="33" dur="500"/>
                                        <p:tgtEl>
                                          <p:spTgt spid="16"/>
                                        </p:tgtEl>
                                      </p:cBhvr>
                                    </p:animEffect>
                                  </p:childTnLst>
                                </p:cTn>
                              </p:par>
                            </p:childTnLst>
                          </p:cTn>
                        </p:par>
                        <p:par>
                          <p:cTn id="34" fill="hold">
                            <p:stCondLst>
                              <p:cond delay="500"/>
                            </p:stCondLst>
                            <p:childTnLst>
                              <p:par>
                                <p:cTn id="35" presetID="10" presetClass="entr" presetSubtype="0" fill="hold" grpId="0" nodeType="after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8388879" cy="611122"/>
            <a:chOff x="-1235" y="-815"/>
            <a:chExt cx="8388879"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7653494" cy="584775"/>
            </a:xfrm>
            <a:prstGeom prst="rect">
              <a:avLst/>
            </a:prstGeom>
            <a:noFill/>
          </p:spPr>
          <p:txBody>
            <a:bodyPr wrap="square">
              <a:spAutoFit/>
            </a:bodyPr>
            <a:lstStyle/>
            <a:p>
              <a:r>
                <a:rPr lang="en-GB" sz="3200" dirty="0">
                  <a:solidFill>
                    <a:srgbClr val="595959"/>
                  </a:solidFill>
                </a:rPr>
                <a:t>4. Select and prepare facilitators: prepare</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graphicFrame>
        <p:nvGraphicFramePr>
          <p:cNvPr id="6" name="HHFA table">
            <a:extLst>
              <a:ext uri="{FF2B5EF4-FFF2-40B4-BE49-F238E27FC236}">
                <a16:creationId xmlns:a16="http://schemas.microsoft.com/office/drawing/2014/main" id="{4E8FA5E9-4BF5-42BC-852A-064EC5EB2116}"/>
              </a:ext>
            </a:extLst>
          </p:cNvPr>
          <p:cNvGraphicFramePr>
            <a:graphicFrameLocks noGrp="1"/>
          </p:cNvGraphicFramePr>
          <p:nvPr>
            <p:extLst>
              <p:ext uri="{D42A27DB-BD31-4B8C-83A1-F6EECF244321}">
                <p14:modId xmlns:p14="http://schemas.microsoft.com/office/powerpoint/2010/main" val="4202302252"/>
              </p:ext>
            </p:extLst>
          </p:nvPr>
        </p:nvGraphicFramePr>
        <p:xfrm>
          <a:off x="949569" y="1216376"/>
          <a:ext cx="10288520" cy="4344047"/>
        </p:xfrm>
        <a:graphic>
          <a:graphicData uri="http://schemas.openxmlformats.org/drawingml/2006/table">
            <a:tbl>
              <a:tblPr firstRow="1" bandRow="1">
                <a:tableStyleId>{7DF18680-E054-41AD-8BC1-D1AEF772440D}</a:tableStyleId>
              </a:tblPr>
              <a:tblGrid>
                <a:gridCol w="4322342">
                  <a:extLst>
                    <a:ext uri="{9D8B030D-6E8A-4147-A177-3AD203B41FA5}">
                      <a16:colId xmlns:a16="http://schemas.microsoft.com/office/drawing/2014/main" val="2618285126"/>
                    </a:ext>
                  </a:extLst>
                </a:gridCol>
                <a:gridCol w="3217333">
                  <a:extLst>
                    <a:ext uri="{9D8B030D-6E8A-4147-A177-3AD203B41FA5}">
                      <a16:colId xmlns:a16="http://schemas.microsoft.com/office/drawing/2014/main" val="779337543"/>
                    </a:ext>
                  </a:extLst>
                </a:gridCol>
                <a:gridCol w="2748845">
                  <a:extLst>
                    <a:ext uri="{9D8B030D-6E8A-4147-A177-3AD203B41FA5}">
                      <a16:colId xmlns:a16="http://schemas.microsoft.com/office/drawing/2014/main" val="3230710596"/>
                    </a:ext>
                  </a:extLst>
                </a:gridCol>
              </a:tblGrid>
              <a:tr h="680157">
                <a:tc>
                  <a:txBody>
                    <a:bodyPr/>
                    <a:lstStyle/>
                    <a:p>
                      <a:pPr marL="180000" algn="l"/>
                      <a:r>
                        <a:rPr lang="en-GB" sz="2000" dirty="0"/>
                        <a:t>Facilitator Profile</a:t>
                      </a:r>
                    </a:p>
                  </a:txBody>
                  <a:tcPr anchor="ctr">
                    <a:solidFill>
                      <a:srgbClr val="31B09C"/>
                    </a:solidFill>
                  </a:tcPr>
                </a:tc>
                <a:tc>
                  <a:txBody>
                    <a:bodyPr/>
                    <a:lstStyle/>
                    <a:p>
                      <a:pPr algn="ctr"/>
                      <a:r>
                        <a:rPr lang="en-GB" sz="2000" dirty="0"/>
                        <a:t>HHFA content</a:t>
                      </a:r>
                    </a:p>
                  </a:txBody>
                  <a:tcPr anchor="ctr">
                    <a:solidFill>
                      <a:srgbClr val="31B09C"/>
                    </a:solidFill>
                  </a:tcPr>
                </a:tc>
                <a:tc>
                  <a:txBody>
                    <a:bodyPr/>
                    <a:lstStyle/>
                    <a:p>
                      <a:pPr algn="ctr"/>
                      <a:r>
                        <a:rPr lang="en-GB" sz="2000" dirty="0"/>
                        <a:t>Electronic data collection</a:t>
                      </a:r>
                    </a:p>
                  </a:txBody>
                  <a:tcPr anchor="ctr">
                    <a:solidFill>
                      <a:srgbClr val="31B09C"/>
                    </a:solidFill>
                  </a:tcPr>
                </a:tc>
                <a:extLst>
                  <a:ext uri="{0D108BD9-81ED-4DB2-BD59-A6C34878D82A}">
                    <a16:rowId xmlns:a16="http://schemas.microsoft.com/office/drawing/2014/main" val="1386757866"/>
                  </a:ext>
                </a:extLst>
              </a:tr>
              <a:tr h="603724">
                <a:tc>
                  <a:txBody>
                    <a:bodyPr/>
                    <a:lstStyle/>
                    <a:p>
                      <a:pPr marL="180000">
                        <a:spcBef>
                          <a:spcPts val="600"/>
                        </a:spcBef>
                      </a:pPr>
                      <a:r>
                        <a:rPr lang="en-GB" sz="2000" b="1" dirty="0">
                          <a:solidFill>
                            <a:schemeClr val="bg1"/>
                          </a:solidFill>
                        </a:rPr>
                        <a:t>Received training in:</a:t>
                      </a:r>
                    </a:p>
                    <a:p>
                      <a:pPr marL="180000">
                        <a:spcBef>
                          <a:spcPts val="600"/>
                        </a:spcBef>
                      </a:pPr>
                      <a:endParaRPr lang="en-GB" sz="2000" b="1" dirty="0">
                        <a:solidFill>
                          <a:schemeClr val="bg1"/>
                        </a:solidFill>
                      </a:endParaRPr>
                    </a:p>
                    <a:p>
                      <a:pPr marL="180000">
                        <a:spcBef>
                          <a:spcPts val="600"/>
                        </a:spcBef>
                      </a:pPr>
                      <a:r>
                        <a:rPr lang="en-GB" sz="2000" b="0" dirty="0">
                          <a:solidFill>
                            <a:schemeClr val="bg1"/>
                          </a:solidFill>
                        </a:rPr>
                        <a:t>Full 10-day HHFA Data Collection</a:t>
                      </a:r>
                    </a:p>
                  </a:txBody>
                  <a:tcPr anchor="ctr">
                    <a:solidFill>
                      <a:srgbClr val="72C8BC"/>
                    </a:solidFill>
                  </a:tcPr>
                </a:tc>
                <a:tc>
                  <a:txBody>
                    <a:bodyPr/>
                    <a:lstStyle/>
                    <a:p>
                      <a:pPr marL="0" algn="ctr">
                        <a:lnSpc>
                          <a:spcPct val="120000"/>
                        </a:lnSpc>
                        <a:spcBef>
                          <a:spcPts val="600"/>
                        </a:spcBef>
                      </a:pPr>
                      <a:r>
                        <a:rPr lang="en-GB" sz="2000" dirty="0">
                          <a:solidFill>
                            <a:srgbClr val="595959"/>
                          </a:solidFill>
                        </a:rPr>
                        <a:t>Required</a:t>
                      </a:r>
                    </a:p>
                    <a:p>
                      <a:pPr marL="0" algn="ctr">
                        <a:lnSpc>
                          <a:spcPct val="120000"/>
                        </a:lnSpc>
                        <a:spcBef>
                          <a:spcPts val="600"/>
                        </a:spcBef>
                      </a:pPr>
                      <a:r>
                        <a:rPr lang="en-GB" sz="2000" dirty="0">
                          <a:solidFill>
                            <a:srgbClr val="595959"/>
                          </a:solidFill>
                        </a:rPr>
                        <a:t>(in decentralized trainings)</a:t>
                      </a:r>
                    </a:p>
                    <a:p>
                      <a:pPr marL="0" algn="ctr">
                        <a:lnSpc>
                          <a:spcPct val="120000"/>
                        </a:lnSpc>
                        <a:spcBef>
                          <a:spcPts val="600"/>
                        </a:spcBef>
                      </a:pPr>
                      <a:r>
                        <a:rPr lang="en-GB" sz="2000" dirty="0">
                          <a:solidFill>
                            <a:srgbClr val="FF0000"/>
                          </a:solidFill>
                        </a:rPr>
                        <a:t>Preferred</a:t>
                      </a:r>
                    </a:p>
                    <a:p>
                      <a:pPr marL="0" algn="ctr">
                        <a:lnSpc>
                          <a:spcPct val="120000"/>
                        </a:lnSpc>
                        <a:spcBef>
                          <a:spcPts val="600"/>
                        </a:spcBef>
                      </a:pPr>
                      <a:r>
                        <a:rPr lang="en-GB" sz="2000" dirty="0">
                          <a:solidFill>
                            <a:srgbClr val="595959"/>
                          </a:solidFill>
                        </a:rPr>
                        <a:t>(in centralized trainings)</a:t>
                      </a:r>
                    </a:p>
                  </a:txBody>
                  <a:tcPr anchor="ctr">
                    <a:solidFill>
                      <a:srgbClr val="CBEBE6"/>
                    </a:solidFill>
                  </a:tcPr>
                </a:tc>
                <a:tc>
                  <a:txBody>
                    <a:bodyPr/>
                    <a:lstStyle/>
                    <a:p>
                      <a:pPr marL="0" algn="ctr">
                        <a:lnSpc>
                          <a:spcPct val="120000"/>
                        </a:lnSpc>
                        <a:spcBef>
                          <a:spcPts val="600"/>
                        </a:spcBef>
                      </a:pPr>
                      <a:endParaRPr lang="en-GB" sz="2000" dirty="0">
                        <a:solidFill>
                          <a:srgbClr val="595959"/>
                        </a:solidFill>
                      </a:endParaRPr>
                    </a:p>
                  </a:txBody>
                  <a:tcPr anchor="ctr">
                    <a:solidFill>
                      <a:srgbClr val="CBEBE6"/>
                    </a:solidFill>
                  </a:tcPr>
                </a:tc>
                <a:extLst>
                  <a:ext uri="{0D108BD9-81ED-4DB2-BD59-A6C34878D82A}">
                    <a16:rowId xmlns:a16="http://schemas.microsoft.com/office/drawing/2014/main" val="1093359223"/>
                  </a:ext>
                </a:extLst>
              </a:tr>
              <a:tr h="908056">
                <a:tc>
                  <a:txBody>
                    <a:bodyPr/>
                    <a:lstStyle/>
                    <a:p>
                      <a:pPr marL="180000"/>
                      <a:r>
                        <a:rPr lang="en-GB" sz="2000" b="0" dirty="0">
                          <a:solidFill>
                            <a:schemeClr val="bg1"/>
                          </a:solidFill>
                        </a:rPr>
                        <a:t>2-3 day or </a:t>
                      </a:r>
                      <a:r>
                        <a:rPr lang="en-GB" sz="2000" b="0" dirty="0" err="1">
                          <a:solidFill>
                            <a:schemeClr val="bg1"/>
                          </a:solidFill>
                        </a:rPr>
                        <a:t>OpenWHO</a:t>
                      </a:r>
                      <a:r>
                        <a:rPr lang="en-GB" sz="2000" b="0" dirty="0">
                          <a:solidFill>
                            <a:schemeClr val="bg1"/>
                          </a:solidFill>
                        </a:rPr>
                        <a:t> online </a:t>
                      </a:r>
                      <a:r>
                        <a:rPr lang="en-GB" sz="2000" b="0" dirty="0" err="1">
                          <a:solidFill>
                            <a:schemeClr val="bg1"/>
                          </a:solidFill>
                        </a:rPr>
                        <a:t>ToT</a:t>
                      </a:r>
                      <a:endParaRPr lang="en-GB" sz="2000" b="0" dirty="0">
                        <a:solidFill>
                          <a:schemeClr val="bg1"/>
                        </a:solidFill>
                      </a:endParaRPr>
                    </a:p>
                  </a:txBody>
                  <a:tcPr anchor="ctr">
                    <a:solidFill>
                      <a:srgbClr val="72C8BC"/>
                    </a:solidFill>
                  </a:tcPr>
                </a:tc>
                <a:tc>
                  <a:txBody>
                    <a:bodyPr/>
                    <a:lstStyle/>
                    <a:p>
                      <a:pPr marL="0" algn="ctr">
                        <a:lnSpc>
                          <a:spcPct val="120000"/>
                        </a:lnSpc>
                      </a:pPr>
                      <a:r>
                        <a:rPr lang="en-GB" sz="2000" dirty="0">
                          <a:solidFill>
                            <a:srgbClr val="595959"/>
                          </a:solidFill>
                        </a:rPr>
                        <a:t>Required</a:t>
                      </a:r>
                    </a:p>
                    <a:p>
                      <a:pPr marL="0" algn="ctr">
                        <a:lnSpc>
                          <a:spcPct val="120000"/>
                        </a:lnSpc>
                      </a:pPr>
                      <a:r>
                        <a:rPr lang="en-GB" sz="2000" dirty="0">
                          <a:solidFill>
                            <a:srgbClr val="595959"/>
                          </a:solidFill>
                        </a:rPr>
                        <a:t>(in centralized trainings)</a:t>
                      </a:r>
                    </a:p>
                  </a:txBody>
                  <a:tcPr anchor="ctr">
                    <a:solidFill>
                      <a:srgbClr val="CBEBE6"/>
                    </a:solidFill>
                  </a:tcPr>
                </a:tc>
                <a:tc>
                  <a:txBody>
                    <a:bodyPr/>
                    <a:lstStyle/>
                    <a:p>
                      <a:pPr marL="0" algn="ctr">
                        <a:lnSpc>
                          <a:spcPct val="120000"/>
                        </a:lnSpc>
                      </a:pPr>
                      <a:endParaRPr lang="en-GB" sz="2000" dirty="0">
                        <a:solidFill>
                          <a:srgbClr val="595959"/>
                        </a:solidFill>
                      </a:endParaRPr>
                    </a:p>
                  </a:txBody>
                  <a:tcPr anchor="ctr">
                    <a:solidFill>
                      <a:srgbClr val="CBEBE6"/>
                    </a:solidFill>
                  </a:tcPr>
                </a:tc>
                <a:extLst>
                  <a:ext uri="{0D108BD9-81ED-4DB2-BD59-A6C34878D82A}">
                    <a16:rowId xmlns:a16="http://schemas.microsoft.com/office/drawing/2014/main" val="662959316"/>
                  </a:ext>
                </a:extLst>
              </a:tr>
              <a:tr h="972000">
                <a:tc>
                  <a:txBody>
                    <a:bodyPr/>
                    <a:lstStyle/>
                    <a:p>
                      <a:pPr marL="180000"/>
                      <a:r>
                        <a:rPr lang="en-GB" sz="2000" b="0" dirty="0">
                          <a:solidFill>
                            <a:schemeClr val="bg1"/>
                          </a:solidFill>
                        </a:rPr>
                        <a:t>HHFA Data Management</a:t>
                      </a:r>
                    </a:p>
                  </a:txBody>
                  <a:tcPr anchor="ctr">
                    <a:solidFill>
                      <a:srgbClr val="72C8BC"/>
                    </a:solidFill>
                  </a:tcPr>
                </a:tc>
                <a:tc>
                  <a:txBody>
                    <a:bodyPr/>
                    <a:lstStyle/>
                    <a:p>
                      <a:pPr marL="0" indent="0" algn="ctr">
                        <a:lnSpc>
                          <a:spcPct val="120000"/>
                        </a:lnSpc>
                        <a:spcBef>
                          <a:spcPts val="0"/>
                        </a:spcBef>
                        <a:buFont typeface="Arial" panose="020B0604020202020204" pitchFamily="34" charset="0"/>
                        <a:buNone/>
                      </a:pPr>
                      <a:endParaRPr lang="en-GB" sz="2000" dirty="0">
                        <a:solidFill>
                          <a:srgbClr val="595959"/>
                        </a:solidFill>
                      </a:endParaRPr>
                    </a:p>
                  </a:txBody>
                  <a:tcPr>
                    <a:solidFill>
                      <a:srgbClr val="CBEBE6"/>
                    </a:solidFill>
                  </a:tcPr>
                </a:tc>
                <a:tc>
                  <a:txBody>
                    <a:bodyPr/>
                    <a:lstStyle/>
                    <a:p>
                      <a:pPr marL="0" indent="0" algn="ctr">
                        <a:lnSpc>
                          <a:spcPct val="120000"/>
                        </a:lnSpc>
                        <a:buFont typeface="Arial" panose="020B0604020202020204" pitchFamily="34" charset="0"/>
                        <a:buNone/>
                      </a:pPr>
                      <a:r>
                        <a:rPr lang="en-GB" sz="2000" dirty="0">
                          <a:solidFill>
                            <a:srgbClr val="595959"/>
                          </a:solidFill>
                        </a:rPr>
                        <a:t>Required</a:t>
                      </a:r>
                    </a:p>
                  </a:txBody>
                  <a:tcPr anchor="ctr">
                    <a:solidFill>
                      <a:srgbClr val="CBEBE6"/>
                    </a:solidFill>
                  </a:tcPr>
                </a:tc>
                <a:extLst>
                  <a:ext uri="{0D108BD9-81ED-4DB2-BD59-A6C34878D82A}">
                    <a16:rowId xmlns:a16="http://schemas.microsoft.com/office/drawing/2014/main" val="2315607305"/>
                  </a:ext>
                </a:extLst>
              </a:tr>
            </a:tbl>
          </a:graphicData>
        </a:graphic>
      </p:graphicFrame>
      <p:sp>
        <p:nvSpPr>
          <p:cNvPr id="8" name="cover1">
            <a:extLst>
              <a:ext uri="{FF2B5EF4-FFF2-40B4-BE49-F238E27FC236}">
                <a16:creationId xmlns:a16="http://schemas.microsoft.com/office/drawing/2014/main" id="{06C9C261-FCEF-44E7-87F5-C6790883C82E}"/>
              </a:ext>
            </a:extLst>
          </p:cNvPr>
          <p:cNvSpPr/>
          <p:nvPr/>
        </p:nvSpPr>
        <p:spPr>
          <a:xfrm>
            <a:off x="949569" y="3691468"/>
            <a:ext cx="10288520" cy="891822"/>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cover1">
            <a:extLst>
              <a:ext uri="{FF2B5EF4-FFF2-40B4-BE49-F238E27FC236}">
                <a16:creationId xmlns:a16="http://schemas.microsoft.com/office/drawing/2014/main" id="{9ADF7195-2393-4824-9327-2A558BA271C9}"/>
              </a:ext>
            </a:extLst>
          </p:cNvPr>
          <p:cNvSpPr/>
          <p:nvPr/>
        </p:nvSpPr>
        <p:spPr>
          <a:xfrm>
            <a:off x="949569" y="4583289"/>
            <a:ext cx="10288520" cy="977133"/>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custDataLst>
      <p:tags r:id="rId1"/>
    </p:custDataLst>
    <p:extLst>
      <p:ext uri="{BB962C8B-B14F-4D97-AF65-F5344CB8AC3E}">
        <p14:creationId xmlns:p14="http://schemas.microsoft.com/office/powerpoint/2010/main" val="705767454"/>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1" nodeType="clickEffect">
                                  <p:stCondLst>
                                    <p:cond delay="0"/>
                                  </p:stCondLst>
                                  <p:childTnLst>
                                    <p:animEffect transition="out" filter="fad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10825445" cy="611122"/>
            <a:chOff x="-1235" y="-815"/>
            <a:chExt cx="10825445"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10090060" cy="584775"/>
            </a:xfrm>
            <a:prstGeom prst="rect">
              <a:avLst/>
            </a:prstGeom>
            <a:noFill/>
          </p:spPr>
          <p:txBody>
            <a:bodyPr wrap="square">
              <a:spAutoFit/>
            </a:bodyPr>
            <a:lstStyle/>
            <a:p>
              <a:r>
                <a:rPr lang="en-GB" sz="3200" dirty="0">
                  <a:solidFill>
                    <a:srgbClr val="595959"/>
                  </a:solidFill>
                </a:rPr>
                <a:t>4. Select and prepare facilitators: centralized location</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pic>
        <p:nvPicPr>
          <p:cNvPr id="11" name="Picture 10">
            <a:extLst>
              <a:ext uri="{FF2B5EF4-FFF2-40B4-BE49-F238E27FC236}">
                <a16:creationId xmlns:a16="http://schemas.microsoft.com/office/drawing/2014/main" id="{99544FF4-8036-45E2-8F45-9B265F1A33C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4071" y="1758064"/>
            <a:ext cx="3341871" cy="3341871"/>
          </a:xfrm>
          <a:prstGeom prst="rect">
            <a:avLst/>
          </a:prstGeom>
        </p:spPr>
      </p:pic>
      <p:sp>
        <p:nvSpPr>
          <p:cNvPr id="14" name="TextBox 13">
            <a:extLst>
              <a:ext uri="{FF2B5EF4-FFF2-40B4-BE49-F238E27FC236}">
                <a16:creationId xmlns:a16="http://schemas.microsoft.com/office/drawing/2014/main" id="{18FB40FF-F71C-44C8-A101-DC438C7C7948}"/>
              </a:ext>
            </a:extLst>
          </p:cNvPr>
          <p:cNvSpPr txBox="1"/>
          <p:nvPr/>
        </p:nvSpPr>
        <p:spPr>
          <a:xfrm>
            <a:off x="5030729" y="2075887"/>
            <a:ext cx="4961891" cy="428002"/>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The ToT should:</a:t>
            </a:r>
          </a:p>
        </p:txBody>
      </p:sp>
      <p:sp>
        <p:nvSpPr>
          <p:cNvPr id="15" name="bulletText1">
            <a:extLst>
              <a:ext uri="{FF2B5EF4-FFF2-40B4-BE49-F238E27FC236}">
                <a16:creationId xmlns:a16="http://schemas.microsoft.com/office/drawing/2014/main" id="{FF2ADF10-F3E9-47EF-9975-41D8C0668FF5}"/>
              </a:ext>
            </a:extLst>
          </p:cNvPr>
          <p:cNvSpPr txBox="1"/>
          <p:nvPr/>
        </p:nvSpPr>
        <p:spPr>
          <a:xfrm>
            <a:off x="5756602" y="2818742"/>
            <a:ext cx="6023429" cy="1092800"/>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equip qualified health professionals with the </a:t>
            </a:r>
            <a:r>
              <a:rPr lang="en-GB" sz="2400" b="1" dirty="0">
                <a:solidFill>
                  <a:schemeClr val="tx1">
                    <a:lumMod val="65000"/>
                    <a:lumOff val="35000"/>
                  </a:schemeClr>
                </a:solidFill>
              </a:rPr>
              <a:t>core knowledge to facilitate sessions </a:t>
            </a:r>
          </a:p>
        </p:txBody>
      </p:sp>
      <p:sp>
        <p:nvSpPr>
          <p:cNvPr id="17" name="bulletText3">
            <a:extLst>
              <a:ext uri="{FF2B5EF4-FFF2-40B4-BE49-F238E27FC236}">
                <a16:creationId xmlns:a16="http://schemas.microsoft.com/office/drawing/2014/main" id="{FB85CBE0-CB69-4106-9C9D-856283233D1D}"/>
              </a:ext>
            </a:extLst>
          </p:cNvPr>
          <p:cNvSpPr txBox="1"/>
          <p:nvPr/>
        </p:nvSpPr>
        <p:spPr>
          <a:xfrm>
            <a:off x="5756602" y="4226395"/>
            <a:ext cx="4949817" cy="428002"/>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consist of an 8-module training </a:t>
            </a:r>
            <a:endParaRPr lang="en-GB" sz="2400" b="1" dirty="0">
              <a:solidFill>
                <a:schemeClr val="tx1">
                  <a:lumMod val="65000"/>
                  <a:lumOff val="35000"/>
                </a:schemeClr>
              </a:solidFill>
            </a:endParaRPr>
          </a:p>
        </p:txBody>
      </p:sp>
      <p:pic>
        <p:nvPicPr>
          <p:cNvPr id="18" name="bullet">
            <a:extLst>
              <a:ext uri="{FF2B5EF4-FFF2-40B4-BE49-F238E27FC236}">
                <a16:creationId xmlns:a16="http://schemas.microsoft.com/office/drawing/2014/main" id="{D530EFDB-D90E-41E4-9B5D-C4D72DC95E5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438143" y="2977298"/>
            <a:ext cx="117692" cy="122400"/>
          </a:xfrm>
          <a:prstGeom prst="rect">
            <a:avLst/>
          </a:prstGeom>
        </p:spPr>
      </p:pic>
      <p:pic>
        <p:nvPicPr>
          <p:cNvPr id="23" name="bullet3">
            <a:extLst>
              <a:ext uri="{FF2B5EF4-FFF2-40B4-BE49-F238E27FC236}">
                <a16:creationId xmlns:a16="http://schemas.microsoft.com/office/drawing/2014/main" id="{5C90B09C-32EC-433C-880B-7EFDBAF5D08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438142" y="4384552"/>
            <a:ext cx="117692" cy="122400"/>
          </a:xfrm>
          <a:prstGeom prst="rect">
            <a:avLst/>
          </a:prstGeom>
        </p:spPr>
      </p:pic>
    </p:spTree>
    <p:custDataLst>
      <p:tags r:id="rId1"/>
    </p:custDataLst>
    <p:extLst>
      <p:ext uri="{BB962C8B-B14F-4D97-AF65-F5344CB8AC3E}">
        <p14:creationId xmlns:p14="http://schemas.microsoft.com/office/powerpoint/2010/main" val="273115493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750" fill="hold"/>
                                        <p:tgtEl>
                                          <p:spTgt spid="11"/>
                                        </p:tgtEl>
                                        <p:attrNameLst>
                                          <p:attrName>ppt_w</p:attrName>
                                        </p:attrNameLst>
                                      </p:cBhvr>
                                      <p:tavLst>
                                        <p:tav tm="0">
                                          <p:val>
                                            <p:fltVal val="0"/>
                                          </p:val>
                                        </p:tav>
                                        <p:tav tm="100000">
                                          <p:val>
                                            <p:strVal val="#ppt_w"/>
                                          </p:val>
                                        </p:tav>
                                      </p:tavLst>
                                    </p:anim>
                                    <p:anim calcmode="lin" valueType="num">
                                      <p:cBhvr>
                                        <p:cTn id="8" dur="750" fill="hold"/>
                                        <p:tgtEl>
                                          <p:spTgt spid="11"/>
                                        </p:tgtEl>
                                        <p:attrNameLst>
                                          <p:attrName>ppt_h</p:attrName>
                                        </p:attrNameLst>
                                      </p:cBhvr>
                                      <p:tavLst>
                                        <p:tav tm="0">
                                          <p:val>
                                            <p:fltVal val="0"/>
                                          </p:val>
                                        </p:tav>
                                        <p:tav tm="100000">
                                          <p:val>
                                            <p:strVal val="#ppt_h"/>
                                          </p:val>
                                        </p:tav>
                                      </p:tavLst>
                                    </p:anim>
                                    <p:anim calcmode="lin" valueType="num">
                                      <p:cBhvr>
                                        <p:cTn id="9" dur="750" fill="hold"/>
                                        <p:tgtEl>
                                          <p:spTgt spid="11"/>
                                        </p:tgtEl>
                                        <p:attrNameLst>
                                          <p:attrName>style.rotation</p:attrName>
                                        </p:attrNameLst>
                                      </p:cBhvr>
                                      <p:tavLst>
                                        <p:tav tm="0">
                                          <p:val>
                                            <p:fltVal val="90"/>
                                          </p:val>
                                        </p:tav>
                                        <p:tav tm="100000">
                                          <p:val>
                                            <p:fltVal val="0"/>
                                          </p:val>
                                        </p:tav>
                                      </p:tavLst>
                                    </p:anim>
                                    <p:animEffect transition="in" filter="fade">
                                      <p:cBhvr>
                                        <p:cTn id="10" dur="750"/>
                                        <p:tgtEl>
                                          <p:spTgt spid="1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31" presetClass="entr" presetSubtype="0" fill="hold" nodeType="clickEffect">
                                  <p:stCondLst>
                                    <p:cond delay="0"/>
                                  </p:stCondLst>
                                  <p:childTnLst>
                                    <p:set>
                                      <p:cBhvr>
                                        <p:cTn id="17" dur="1" fill="hold">
                                          <p:stCondLst>
                                            <p:cond delay="0"/>
                                          </p:stCondLst>
                                        </p:cTn>
                                        <p:tgtEl>
                                          <p:spTgt spid="18"/>
                                        </p:tgtEl>
                                        <p:attrNameLst>
                                          <p:attrName>style.visibility</p:attrName>
                                        </p:attrNameLst>
                                      </p:cBhvr>
                                      <p:to>
                                        <p:strVal val="visible"/>
                                      </p:to>
                                    </p:set>
                                    <p:anim calcmode="lin" valueType="num">
                                      <p:cBhvr>
                                        <p:cTn id="18" dur="500" fill="hold"/>
                                        <p:tgtEl>
                                          <p:spTgt spid="18"/>
                                        </p:tgtEl>
                                        <p:attrNameLst>
                                          <p:attrName>ppt_w</p:attrName>
                                        </p:attrNameLst>
                                      </p:cBhvr>
                                      <p:tavLst>
                                        <p:tav tm="0">
                                          <p:val>
                                            <p:fltVal val="0"/>
                                          </p:val>
                                        </p:tav>
                                        <p:tav tm="100000">
                                          <p:val>
                                            <p:strVal val="#ppt_w"/>
                                          </p:val>
                                        </p:tav>
                                      </p:tavLst>
                                    </p:anim>
                                    <p:anim calcmode="lin" valueType="num">
                                      <p:cBhvr>
                                        <p:cTn id="19" dur="500" fill="hold"/>
                                        <p:tgtEl>
                                          <p:spTgt spid="18"/>
                                        </p:tgtEl>
                                        <p:attrNameLst>
                                          <p:attrName>ppt_h</p:attrName>
                                        </p:attrNameLst>
                                      </p:cBhvr>
                                      <p:tavLst>
                                        <p:tav tm="0">
                                          <p:val>
                                            <p:fltVal val="0"/>
                                          </p:val>
                                        </p:tav>
                                        <p:tav tm="100000">
                                          <p:val>
                                            <p:strVal val="#ppt_h"/>
                                          </p:val>
                                        </p:tav>
                                      </p:tavLst>
                                    </p:anim>
                                    <p:anim calcmode="lin" valueType="num">
                                      <p:cBhvr>
                                        <p:cTn id="20" dur="500" fill="hold"/>
                                        <p:tgtEl>
                                          <p:spTgt spid="18"/>
                                        </p:tgtEl>
                                        <p:attrNameLst>
                                          <p:attrName>style.rotation</p:attrName>
                                        </p:attrNameLst>
                                      </p:cBhvr>
                                      <p:tavLst>
                                        <p:tav tm="0">
                                          <p:val>
                                            <p:fltVal val="90"/>
                                          </p:val>
                                        </p:tav>
                                        <p:tav tm="100000">
                                          <p:val>
                                            <p:fltVal val="0"/>
                                          </p:val>
                                        </p:tav>
                                      </p:tavLst>
                                    </p:anim>
                                    <p:animEffect transition="in" filter="fade">
                                      <p:cBhvr>
                                        <p:cTn id="21" dur="500"/>
                                        <p:tgtEl>
                                          <p:spTgt spid="18"/>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500"/>
                                        <p:tgtEl>
                                          <p:spTgt spid="15"/>
                                        </p:tgtEl>
                                      </p:cBhvr>
                                    </p:animEffect>
                                  </p:childTnLst>
                                </p:cTn>
                              </p:par>
                            </p:childTnLst>
                          </p:cTn>
                        </p:par>
                      </p:childTnLst>
                    </p:cTn>
                  </p:par>
                  <p:par>
                    <p:cTn id="26" fill="hold">
                      <p:stCondLst>
                        <p:cond delay="indefinite"/>
                      </p:stCondLst>
                      <p:childTnLst>
                        <p:par>
                          <p:cTn id="27" fill="hold">
                            <p:stCondLst>
                              <p:cond delay="0"/>
                            </p:stCondLst>
                            <p:childTnLst>
                              <p:par>
                                <p:cTn id="28" presetID="31" presetClass="entr" presetSubtype="0" fill="hold" nodeType="clickEffect">
                                  <p:stCondLst>
                                    <p:cond delay="0"/>
                                  </p:stCondLst>
                                  <p:childTnLst>
                                    <p:set>
                                      <p:cBhvr>
                                        <p:cTn id="29" dur="1" fill="hold">
                                          <p:stCondLst>
                                            <p:cond delay="0"/>
                                          </p:stCondLst>
                                        </p:cTn>
                                        <p:tgtEl>
                                          <p:spTgt spid="23"/>
                                        </p:tgtEl>
                                        <p:attrNameLst>
                                          <p:attrName>style.visibility</p:attrName>
                                        </p:attrNameLst>
                                      </p:cBhvr>
                                      <p:to>
                                        <p:strVal val="visible"/>
                                      </p:to>
                                    </p:set>
                                    <p:anim calcmode="lin" valueType="num">
                                      <p:cBhvr>
                                        <p:cTn id="30" dur="500" fill="hold"/>
                                        <p:tgtEl>
                                          <p:spTgt spid="23"/>
                                        </p:tgtEl>
                                        <p:attrNameLst>
                                          <p:attrName>ppt_w</p:attrName>
                                        </p:attrNameLst>
                                      </p:cBhvr>
                                      <p:tavLst>
                                        <p:tav tm="0">
                                          <p:val>
                                            <p:fltVal val="0"/>
                                          </p:val>
                                        </p:tav>
                                        <p:tav tm="100000">
                                          <p:val>
                                            <p:strVal val="#ppt_w"/>
                                          </p:val>
                                        </p:tav>
                                      </p:tavLst>
                                    </p:anim>
                                    <p:anim calcmode="lin" valueType="num">
                                      <p:cBhvr>
                                        <p:cTn id="31" dur="500" fill="hold"/>
                                        <p:tgtEl>
                                          <p:spTgt spid="23"/>
                                        </p:tgtEl>
                                        <p:attrNameLst>
                                          <p:attrName>ppt_h</p:attrName>
                                        </p:attrNameLst>
                                      </p:cBhvr>
                                      <p:tavLst>
                                        <p:tav tm="0">
                                          <p:val>
                                            <p:fltVal val="0"/>
                                          </p:val>
                                        </p:tav>
                                        <p:tav tm="100000">
                                          <p:val>
                                            <p:strVal val="#ppt_h"/>
                                          </p:val>
                                        </p:tav>
                                      </p:tavLst>
                                    </p:anim>
                                    <p:anim calcmode="lin" valueType="num">
                                      <p:cBhvr>
                                        <p:cTn id="32" dur="500" fill="hold"/>
                                        <p:tgtEl>
                                          <p:spTgt spid="23"/>
                                        </p:tgtEl>
                                        <p:attrNameLst>
                                          <p:attrName>style.rotation</p:attrName>
                                        </p:attrNameLst>
                                      </p:cBhvr>
                                      <p:tavLst>
                                        <p:tav tm="0">
                                          <p:val>
                                            <p:fltVal val="90"/>
                                          </p:val>
                                        </p:tav>
                                        <p:tav tm="100000">
                                          <p:val>
                                            <p:fltVal val="0"/>
                                          </p:val>
                                        </p:tav>
                                      </p:tavLst>
                                    </p:anim>
                                    <p:animEffect transition="in" filter="fade">
                                      <p:cBhvr>
                                        <p:cTn id="33" dur="500"/>
                                        <p:tgtEl>
                                          <p:spTgt spid="23"/>
                                        </p:tgtEl>
                                      </p:cBhvr>
                                    </p:animEffect>
                                  </p:childTnLst>
                                </p:cTn>
                              </p:par>
                            </p:childTnLst>
                          </p:cTn>
                        </p:par>
                        <p:par>
                          <p:cTn id="34" fill="hold">
                            <p:stCondLst>
                              <p:cond delay="500"/>
                            </p:stCondLst>
                            <p:childTnLst>
                              <p:par>
                                <p:cTn id="35" presetID="10" presetClass="entr" presetSubtype="0" fill="hold" grpId="0" nodeType="after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8388879" cy="1099515"/>
            <a:chOff x="-1235" y="-815"/>
            <a:chExt cx="8388879" cy="1099515"/>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7653494" cy="1077218"/>
            </a:xfrm>
            <a:prstGeom prst="rect">
              <a:avLst/>
            </a:prstGeom>
            <a:noFill/>
          </p:spPr>
          <p:txBody>
            <a:bodyPr wrap="square">
              <a:spAutoFit/>
            </a:bodyPr>
            <a:lstStyle/>
            <a:p>
              <a:r>
                <a:rPr lang="en-GB" sz="3200" dirty="0">
                  <a:solidFill>
                    <a:srgbClr val="595959"/>
                  </a:solidFill>
                </a:rPr>
                <a:t>4. Select and prepare facilitators</a:t>
              </a:r>
            </a:p>
            <a:p>
              <a:endParaRPr lang="en-GB" sz="3200" dirty="0">
                <a:solidFill>
                  <a:srgbClr val="595959"/>
                </a:solidFill>
              </a:endParaRP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graphicFrame>
        <p:nvGraphicFramePr>
          <p:cNvPr id="6" name="HHFA table">
            <a:extLst>
              <a:ext uri="{FF2B5EF4-FFF2-40B4-BE49-F238E27FC236}">
                <a16:creationId xmlns:a16="http://schemas.microsoft.com/office/drawing/2014/main" id="{5511CC8A-3621-4B0B-8A13-4FD0A2A510E4}"/>
              </a:ext>
            </a:extLst>
          </p:cNvPr>
          <p:cNvGraphicFramePr>
            <a:graphicFrameLocks noGrp="1"/>
          </p:cNvGraphicFramePr>
          <p:nvPr>
            <p:extLst>
              <p:ext uri="{D42A27DB-BD31-4B8C-83A1-F6EECF244321}">
                <p14:modId xmlns:p14="http://schemas.microsoft.com/office/powerpoint/2010/main" val="3158952110"/>
              </p:ext>
            </p:extLst>
          </p:nvPr>
        </p:nvGraphicFramePr>
        <p:xfrm>
          <a:off x="949569" y="1216376"/>
          <a:ext cx="10288520" cy="4344047"/>
        </p:xfrm>
        <a:graphic>
          <a:graphicData uri="http://schemas.openxmlformats.org/drawingml/2006/table">
            <a:tbl>
              <a:tblPr firstRow="1" bandRow="1">
                <a:tableStyleId>{7DF18680-E054-41AD-8BC1-D1AEF772440D}</a:tableStyleId>
              </a:tblPr>
              <a:tblGrid>
                <a:gridCol w="4322342">
                  <a:extLst>
                    <a:ext uri="{9D8B030D-6E8A-4147-A177-3AD203B41FA5}">
                      <a16:colId xmlns:a16="http://schemas.microsoft.com/office/drawing/2014/main" val="2618285126"/>
                    </a:ext>
                  </a:extLst>
                </a:gridCol>
                <a:gridCol w="3217333">
                  <a:extLst>
                    <a:ext uri="{9D8B030D-6E8A-4147-A177-3AD203B41FA5}">
                      <a16:colId xmlns:a16="http://schemas.microsoft.com/office/drawing/2014/main" val="779337543"/>
                    </a:ext>
                  </a:extLst>
                </a:gridCol>
                <a:gridCol w="2748845">
                  <a:extLst>
                    <a:ext uri="{9D8B030D-6E8A-4147-A177-3AD203B41FA5}">
                      <a16:colId xmlns:a16="http://schemas.microsoft.com/office/drawing/2014/main" val="3230710596"/>
                    </a:ext>
                  </a:extLst>
                </a:gridCol>
              </a:tblGrid>
              <a:tr h="680157">
                <a:tc>
                  <a:txBody>
                    <a:bodyPr/>
                    <a:lstStyle/>
                    <a:p>
                      <a:pPr marL="180000" algn="l"/>
                      <a:r>
                        <a:rPr lang="en-GB" sz="2000" dirty="0"/>
                        <a:t>Facilitator Profile</a:t>
                      </a:r>
                    </a:p>
                  </a:txBody>
                  <a:tcPr anchor="ctr">
                    <a:solidFill>
                      <a:srgbClr val="31B09C"/>
                    </a:solidFill>
                  </a:tcPr>
                </a:tc>
                <a:tc>
                  <a:txBody>
                    <a:bodyPr/>
                    <a:lstStyle/>
                    <a:p>
                      <a:pPr algn="ctr"/>
                      <a:r>
                        <a:rPr lang="en-GB" sz="2000" dirty="0"/>
                        <a:t>HHFA content</a:t>
                      </a:r>
                    </a:p>
                  </a:txBody>
                  <a:tcPr anchor="ctr">
                    <a:solidFill>
                      <a:srgbClr val="31B09C"/>
                    </a:solidFill>
                  </a:tcPr>
                </a:tc>
                <a:tc>
                  <a:txBody>
                    <a:bodyPr/>
                    <a:lstStyle/>
                    <a:p>
                      <a:pPr algn="ctr"/>
                      <a:r>
                        <a:rPr lang="en-GB" sz="2000" dirty="0"/>
                        <a:t>Electronic data collection</a:t>
                      </a:r>
                    </a:p>
                  </a:txBody>
                  <a:tcPr anchor="ctr">
                    <a:solidFill>
                      <a:srgbClr val="31B09C"/>
                    </a:solidFill>
                  </a:tcPr>
                </a:tc>
                <a:extLst>
                  <a:ext uri="{0D108BD9-81ED-4DB2-BD59-A6C34878D82A}">
                    <a16:rowId xmlns:a16="http://schemas.microsoft.com/office/drawing/2014/main" val="1386757866"/>
                  </a:ext>
                </a:extLst>
              </a:tr>
              <a:tr h="603724">
                <a:tc>
                  <a:txBody>
                    <a:bodyPr/>
                    <a:lstStyle/>
                    <a:p>
                      <a:pPr marL="180000">
                        <a:spcBef>
                          <a:spcPts val="600"/>
                        </a:spcBef>
                      </a:pPr>
                      <a:r>
                        <a:rPr lang="en-GB" sz="2000" b="1" dirty="0">
                          <a:solidFill>
                            <a:schemeClr val="bg1"/>
                          </a:solidFill>
                        </a:rPr>
                        <a:t>Received training in:</a:t>
                      </a:r>
                    </a:p>
                    <a:p>
                      <a:pPr marL="180000">
                        <a:spcBef>
                          <a:spcPts val="600"/>
                        </a:spcBef>
                      </a:pPr>
                      <a:endParaRPr lang="en-GB" sz="2000" b="1" dirty="0">
                        <a:solidFill>
                          <a:schemeClr val="bg1"/>
                        </a:solidFill>
                      </a:endParaRPr>
                    </a:p>
                    <a:p>
                      <a:pPr marL="180000">
                        <a:spcBef>
                          <a:spcPts val="600"/>
                        </a:spcBef>
                      </a:pPr>
                      <a:r>
                        <a:rPr lang="en-GB" sz="2000" b="0" dirty="0">
                          <a:solidFill>
                            <a:schemeClr val="bg1"/>
                          </a:solidFill>
                        </a:rPr>
                        <a:t>Full 10-day HHFA Data Collection</a:t>
                      </a:r>
                    </a:p>
                  </a:txBody>
                  <a:tcPr anchor="ctr">
                    <a:solidFill>
                      <a:srgbClr val="72C8BC"/>
                    </a:solidFill>
                  </a:tcPr>
                </a:tc>
                <a:tc>
                  <a:txBody>
                    <a:bodyPr/>
                    <a:lstStyle/>
                    <a:p>
                      <a:pPr marL="0" algn="ctr">
                        <a:lnSpc>
                          <a:spcPct val="120000"/>
                        </a:lnSpc>
                        <a:spcBef>
                          <a:spcPts val="600"/>
                        </a:spcBef>
                      </a:pPr>
                      <a:r>
                        <a:rPr lang="en-GB" sz="2000" dirty="0">
                          <a:solidFill>
                            <a:srgbClr val="595959"/>
                          </a:solidFill>
                        </a:rPr>
                        <a:t>Required</a:t>
                      </a:r>
                    </a:p>
                    <a:p>
                      <a:pPr marL="0" algn="ctr">
                        <a:lnSpc>
                          <a:spcPct val="120000"/>
                        </a:lnSpc>
                        <a:spcBef>
                          <a:spcPts val="600"/>
                        </a:spcBef>
                      </a:pPr>
                      <a:r>
                        <a:rPr lang="en-GB" sz="2000" dirty="0">
                          <a:solidFill>
                            <a:srgbClr val="595959"/>
                          </a:solidFill>
                        </a:rPr>
                        <a:t>(in decentralized trainings)</a:t>
                      </a:r>
                    </a:p>
                    <a:p>
                      <a:pPr marL="0" algn="ctr">
                        <a:lnSpc>
                          <a:spcPct val="120000"/>
                        </a:lnSpc>
                        <a:spcBef>
                          <a:spcPts val="600"/>
                        </a:spcBef>
                      </a:pPr>
                      <a:r>
                        <a:rPr lang="en-GB" sz="2000" dirty="0">
                          <a:solidFill>
                            <a:srgbClr val="FF0000"/>
                          </a:solidFill>
                        </a:rPr>
                        <a:t>Preferred</a:t>
                      </a:r>
                    </a:p>
                    <a:p>
                      <a:pPr marL="0" algn="ctr">
                        <a:lnSpc>
                          <a:spcPct val="120000"/>
                        </a:lnSpc>
                        <a:spcBef>
                          <a:spcPts val="600"/>
                        </a:spcBef>
                      </a:pPr>
                      <a:r>
                        <a:rPr lang="en-GB" sz="2000" dirty="0">
                          <a:solidFill>
                            <a:srgbClr val="595959"/>
                          </a:solidFill>
                        </a:rPr>
                        <a:t>(in centralized trainings)</a:t>
                      </a:r>
                    </a:p>
                  </a:txBody>
                  <a:tcPr anchor="ctr">
                    <a:solidFill>
                      <a:srgbClr val="CBEBE6"/>
                    </a:solidFill>
                  </a:tcPr>
                </a:tc>
                <a:tc>
                  <a:txBody>
                    <a:bodyPr/>
                    <a:lstStyle/>
                    <a:p>
                      <a:pPr marL="0" algn="ctr">
                        <a:lnSpc>
                          <a:spcPct val="120000"/>
                        </a:lnSpc>
                        <a:spcBef>
                          <a:spcPts val="600"/>
                        </a:spcBef>
                      </a:pPr>
                      <a:endParaRPr lang="en-GB" sz="2000" dirty="0">
                        <a:solidFill>
                          <a:srgbClr val="595959"/>
                        </a:solidFill>
                      </a:endParaRPr>
                    </a:p>
                  </a:txBody>
                  <a:tcPr anchor="ctr">
                    <a:solidFill>
                      <a:srgbClr val="CBEBE6"/>
                    </a:solidFill>
                  </a:tcPr>
                </a:tc>
                <a:extLst>
                  <a:ext uri="{0D108BD9-81ED-4DB2-BD59-A6C34878D82A}">
                    <a16:rowId xmlns:a16="http://schemas.microsoft.com/office/drawing/2014/main" val="1093359223"/>
                  </a:ext>
                </a:extLst>
              </a:tr>
              <a:tr h="908056">
                <a:tc>
                  <a:txBody>
                    <a:bodyPr/>
                    <a:lstStyle/>
                    <a:p>
                      <a:pPr marL="180000"/>
                      <a:r>
                        <a:rPr lang="en-GB" sz="2000" b="0" dirty="0">
                          <a:solidFill>
                            <a:schemeClr val="bg1"/>
                          </a:solidFill>
                        </a:rPr>
                        <a:t>2-3 day or </a:t>
                      </a:r>
                      <a:r>
                        <a:rPr lang="en-GB" sz="2000" b="0" dirty="0" err="1">
                          <a:solidFill>
                            <a:schemeClr val="bg1"/>
                          </a:solidFill>
                        </a:rPr>
                        <a:t>OpenWHO</a:t>
                      </a:r>
                      <a:r>
                        <a:rPr lang="en-GB" sz="2000" b="0" dirty="0">
                          <a:solidFill>
                            <a:schemeClr val="bg1"/>
                          </a:solidFill>
                        </a:rPr>
                        <a:t> online </a:t>
                      </a:r>
                      <a:r>
                        <a:rPr lang="en-GB" sz="2000" b="0" dirty="0" err="1">
                          <a:solidFill>
                            <a:schemeClr val="bg1"/>
                          </a:solidFill>
                        </a:rPr>
                        <a:t>ToT</a:t>
                      </a:r>
                      <a:endParaRPr lang="en-GB" sz="2000" b="0" dirty="0">
                        <a:solidFill>
                          <a:schemeClr val="bg1"/>
                        </a:solidFill>
                      </a:endParaRPr>
                    </a:p>
                  </a:txBody>
                  <a:tcPr anchor="ctr">
                    <a:solidFill>
                      <a:srgbClr val="72C8BC"/>
                    </a:solidFill>
                  </a:tcPr>
                </a:tc>
                <a:tc>
                  <a:txBody>
                    <a:bodyPr/>
                    <a:lstStyle/>
                    <a:p>
                      <a:pPr marL="0" algn="ctr">
                        <a:lnSpc>
                          <a:spcPct val="120000"/>
                        </a:lnSpc>
                      </a:pPr>
                      <a:r>
                        <a:rPr lang="en-GB" sz="2000" dirty="0">
                          <a:solidFill>
                            <a:srgbClr val="595959"/>
                          </a:solidFill>
                        </a:rPr>
                        <a:t>Required</a:t>
                      </a:r>
                    </a:p>
                    <a:p>
                      <a:pPr marL="0" algn="ctr">
                        <a:lnSpc>
                          <a:spcPct val="120000"/>
                        </a:lnSpc>
                      </a:pPr>
                      <a:r>
                        <a:rPr lang="en-GB" sz="2000" dirty="0">
                          <a:solidFill>
                            <a:srgbClr val="595959"/>
                          </a:solidFill>
                        </a:rPr>
                        <a:t>(in centralized trainings)</a:t>
                      </a:r>
                    </a:p>
                  </a:txBody>
                  <a:tcPr anchor="ctr">
                    <a:solidFill>
                      <a:srgbClr val="CBEBE6"/>
                    </a:solidFill>
                  </a:tcPr>
                </a:tc>
                <a:tc>
                  <a:txBody>
                    <a:bodyPr/>
                    <a:lstStyle/>
                    <a:p>
                      <a:pPr marL="0" algn="ctr">
                        <a:lnSpc>
                          <a:spcPct val="120000"/>
                        </a:lnSpc>
                      </a:pPr>
                      <a:endParaRPr lang="en-GB" sz="2000" dirty="0">
                        <a:solidFill>
                          <a:srgbClr val="595959"/>
                        </a:solidFill>
                      </a:endParaRPr>
                    </a:p>
                  </a:txBody>
                  <a:tcPr anchor="ctr">
                    <a:solidFill>
                      <a:srgbClr val="CBEBE6"/>
                    </a:solidFill>
                  </a:tcPr>
                </a:tc>
                <a:extLst>
                  <a:ext uri="{0D108BD9-81ED-4DB2-BD59-A6C34878D82A}">
                    <a16:rowId xmlns:a16="http://schemas.microsoft.com/office/drawing/2014/main" val="662959316"/>
                  </a:ext>
                </a:extLst>
              </a:tr>
              <a:tr h="972000">
                <a:tc>
                  <a:txBody>
                    <a:bodyPr/>
                    <a:lstStyle/>
                    <a:p>
                      <a:pPr marL="180000"/>
                      <a:r>
                        <a:rPr lang="en-GB" sz="2000" b="0" dirty="0">
                          <a:solidFill>
                            <a:schemeClr val="bg1"/>
                          </a:solidFill>
                        </a:rPr>
                        <a:t>HHFA Data Management</a:t>
                      </a:r>
                    </a:p>
                  </a:txBody>
                  <a:tcPr anchor="ctr">
                    <a:solidFill>
                      <a:srgbClr val="72C8BC"/>
                    </a:solidFill>
                  </a:tcPr>
                </a:tc>
                <a:tc>
                  <a:txBody>
                    <a:bodyPr/>
                    <a:lstStyle/>
                    <a:p>
                      <a:pPr marL="0" indent="0" algn="ctr">
                        <a:lnSpc>
                          <a:spcPct val="120000"/>
                        </a:lnSpc>
                        <a:spcBef>
                          <a:spcPts val="0"/>
                        </a:spcBef>
                        <a:buFont typeface="Arial" panose="020B0604020202020204" pitchFamily="34" charset="0"/>
                        <a:buNone/>
                      </a:pPr>
                      <a:endParaRPr lang="en-GB" sz="2000" dirty="0">
                        <a:solidFill>
                          <a:srgbClr val="595959"/>
                        </a:solidFill>
                      </a:endParaRPr>
                    </a:p>
                  </a:txBody>
                  <a:tcPr>
                    <a:solidFill>
                      <a:srgbClr val="CBEBE6"/>
                    </a:solidFill>
                  </a:tcPr>
                </a:tc>
                <a:tc>
                  <a:txBody>
                    <a:bodyPr/>
                    <a:lstStyle/>
                    <a:p>
                      <a:pPr marL="0" indent="0" algn="ctr">
                        <a:lnSpc>
                          <a:spcPct val="120000"/>
                        </a:lnSpc>
                        <a:buFont typeface="Arial" panose="020B0604020202020204" pitchFamily="34" charset="0"/>
                        <a:buNone/>
                      </a:pPr>
                      <a:r>
                        <a:rPr lang="en-GB" sz="2000" dirty="0">
                          <a:solidFill>
                            <a:srgbClr val="595959"/>
                          </a:solidFill>
                        </a:rPr>
                        <a:t>Required</a:t>
                      </a:r>
                    </a:p>
                  </a:txBody>
                  <a:tcPr anchor="ctr">
                    <a:solidFill>
                      <a:srgbClr val="CBEBE6"/>
                    </a:solidFill>
                  </a:tcPr>
                </a:tc>
                <a:extLst>
                  <a:ext uri="{0D108BD9-81ED-4DB2-BD59-A6C34878D82A}">
                    <a16:rowId xmlns:a16="http://schemas.microsoft.com/office/drawing/2014/main" val="2315607305"/>
                  </a:ext>
                </a:extLst>
              </a:tr>
            </a:tbl>
          </a:graphicData>
        </a:graphic>
      </p:graphicFrame>
      <p:sp>
        <p:nvSpPr>
          <p:cNvPr id="8" name="cover1">
            <a:extLst>
              <a:ext uri="{FF2B5EF4-FFF2-40B4-BE49-F238E27FC236}">
                <a16:creationId xmlns:a16="http://schemas.microsoft.com/office/drawing/2014/main" id="{E03366FF-C4F1-4EBB-BF9A-2E56189F32FA}"/>
              </a:ext>
            </a:extLst>
          </p:cNvPr>
          <p:cNvSpPr/>
          <p:nvPr/>
        </p:nvSpPr>
        <p:spPr>
          <a:xfrm>
            <a:off x="949569" y="4583289"/>
            <a:ext cx="10288520" cy="977133"/>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custDataLst>
      <p:tags r:id="rId1"/>
    </p:custDataLst>
    <p:extLst>
      <p:ext uri="{BB962C8B-B14F-4D97-AF65-F5344CB8AC3E}">
        <p14:creationId xmlns:p14="http://schemas.microsoft.com/office/powerpoint/2010/main" val="277181807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10265697" cy="611122"/>
            <a:chOff x="-1235" y="-815"/>
            <a:chExt cx="10265697"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9530312" cy="584775"/>
            </a:xfrm>
            <a:prstGeom prst="rect">
              <a:avLst/>
            </a:prstGeom>
            <a:noFill/>
          </p:spPr>
          <p:txBody>
            <a:bodyPr wrap="square">
              <a:spAutoFit/>
            </a:bodyPr>
            <a:lstStyle/>
            <a:p>
              <a:r>
                <a:rPr lang="en-GB" sz="3200" dirty="0">
                  <a:solidFill>
                    <a:srgbClr val="595959"/>
                  </a:solidFill>
                </a:rPr>
                <a:t>4. Select and prepare facilitators: # of facilitators</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graphicFrame>
        <p:nvGraphicFramePr>
          <p:cNvPr id="6" name="HHFA table">
            <a:extLst>
              <a:ext uri="{FF2B5EF4-FFF2-40B4-BE49-F238E27FC236}">
                <a16:creationId xmlns:a16="http://schemas.microsoft.com/office/drawing/2014/main" id="{F608D92E-2424-400D-B9B9-7C5F46939649}"/>
              </a:ext>
            </a:extLst>
          </p:cNvPr>
          <p:cNvGraphicFramePr>
            <a:graphicFrameLocks noGrp="1"/>
          </p:cNvGraphicFramePr>
          <p:nvPr>
            <p:extLst>
              <p:ext uri="{D42A27DB-BD31-4B8C-83A1-F6EECF244321}">
                <p14:modId xmlns:p14="http://schemas.microsoft.com/office/powerpoint/2010/main" val="4188678970"/>
              </p:ext>
            </p:extLst>
          </p:nvPr>
        </p:nvGraphicFramePr>
        <p:xfrm>
          <a:off x="551826" y="3507507"/>
          <a:ext cx="11166041" cy="2475604"/>
        </p:xfrm>
        <a:graphic>
          <a:graphicData uri="http://schemas.openxmlformats.org/drawingml/2006/table">
            <a:tbl>
              <a:tblPr firstRow="1" bandRow="1">
                <a:tableStyleId>{7DF18680-E054-41AD-8BC1-D1AEF772440D}</a:tableStyleId>
              </a:tblPr>
              <a:tblGrid>
                <a:gridCol w="3557330">
                  <a:extLst>
                    <a:ext uri="{9D8B030D-6E8A-4147-A177-3AD203B41FA5}">
                      <a16:colId xmlns:a16="http://schemas.microsoft.com/office/drawing/2014/main" val="2618285126"/>
                    </a:ext>
                  </a:extLst>
                </a:gridCol>
                <a:gridCol w="3341511">
                  <a:extLst>
                    <a:ext uri="{9D8B030D-6E8A-4147-A177-3AD203B41FA5}">
                      <a16:colId xmlns:a16="http://schemas.microsoft.com/office/drawing/2014/main" val="779337543"/>
                    </a:ext>
                  </a:extLst>
                </a:gridCol>
                <a:gridCol w="4267200">
                  <a:extLst>
                    <a:ext uri="{9D8B030D-6E8A-4147-A177-3AD203B41FA5}">
                      <a16:colId xmlns:a16="http://schemas.microsoft.com/office/drawing/2014/main" val="3230710596"/>
                    </a:ext>
                  </a:extLst>
                </a:gridCol>
              </a:tblGrid>
              <a:tr h="784292">
                <a:tc>
                  <a:txBody>
                    <a:bodyPr/>
                    <a:lstStyle/>
                    <a:p>
                      <a:pPr marL="180000" algn="l"/>
                      <a:r>
                        <a:rPr lang="en-GB" sz="2000" dirty="0"/>
                        <a:t>HHFA Data Collection Training</a:t>
                      </a:r>
                    </a:p>
                  </a:txBody>
                  <a:tcPr anchor="ctr">
                    <a:solidFill>
                      <a:srgbClr val="31B09C"/>
                    </a:solidFill>
                  </a:tcPr>
                </a:tc>
                <a:tc>
                  <a:txBody>
                    <a:bodyPr/>
                    <a:lstStyle/>
                    <a:p>
                      <a:pPr marL="0" algn="l"/>
                      <a:r>
                        <a:rPr lang="en-GB" sz="2000" dirty="0"/>
                        <a:t>Centralized location</a:t>
                      </a:r>
                    </a:p>
                  </a:txBody>
                  <a:tcPr marL="720000" anchor="ctr">
                    <a:solidFill>
                      <a:srgbClr val="31B09C"/>
                    </a:solidFill>
                  </a:tcPr>
                </a:tc>
                <a:tc>
                  <a:txBody>
                    <a:bodyPr/>
                    <a:lstStyle/>
                    <a:p>
                      <a:pPr algn="l"/>
                      <a:r>
                        <a:rPr lang="en-GB" sz="2000" dirty="0"/>
                        <a:t>Decentralized locations</a:t>
                      </a:r>
                    </a:p>
                    <a:p>
                      <a:pPr algn="l"/>
                      <a:r>
                        <a:rPr lang="en-GB" sz="2000" dirty="0"/>
                        <a:t>(Cascade training)</a:t>
                      </a:r>
                    </a:p>
                  </a:txBody>
                  <a:tcPr marL="720000" anchor="ctr">
                    <a:solidFill>
                      <a:srgbClr val="31B09C"/>
                    </a:solidFill>
                  </a:tcPr>
                </a:tc>
                <a:extLst>
                  <a:ext uri="{0D108BD9-81ED-4DB2-BD59-A6C34878D82A}">
                    <a16:rowId xmlns:a16="http://schemas.microsoft.com/office/drawing/2014/main" val="1386757866"/>
                  </a:ext>
                </a:extLst>
              </a:tr>
              <a:tr h="675419">
                <a:tc>
                  <a:txBody>
                    <a:bodyPr/>
                    <a:lstStyle/>
                    <a:p>
                      <a:pPr marL="180000">
                        <a:spcBef>
                          <a:spcPts val="600"/>
                        </a:spcBef>
                      </a:pPr>
                      <a:r>
                        <a:rPr lang="en-GB" sz="2000" b="1" dirty="0">
                          <a:solidFill>
                            <a:schemeClr val="bg1"/>
                          </a:solidFill>
                        </a:rPr>
                        <a:t>HHFA content facilitators</a:t>
                      </a:r>
                    </a:p>
                  </a:txBody>
                  <a:tcPr anchor="ctr">
                    <a:solidFill>
                      <a:srgbClr val="72C8BC"/>
                    </a:solidFill>
                  </a:tcPr>
                </a:tc>
                <a:tc>
                  <a:txBody>
                    <a:bodyPr/>
                    <a:lstStyle/>
                    <a:p>
                      <a:pPr marL="0" algn="ctr">
                        <a:lnSpc>
                          <a:spcPct val="120000"/>
                        </a:lnSpc>
                        <a:spcBef>
                          <a:spcPts val="600"/>
                        </a:spcBef>
                      </a:pPr>
                      <a:r>
                        <a:rPr lang="en-GB" sz="2000" dirty="0">
                          <a:solidFill>
                            <a:srgbClr val="595959"/>
                          </a:solidFill>
                        </a:rPr>
                        <a:t>- Minimum 5</a:t>
                      </a:r>
                    </a:p>
                  </a:txBody>
                  <a:tcPr anchor="ctr">
                    <a:solidFill>
                      <a:srgbClr val="CBEBE6"/>
                    </a:solidFill>
                  </a:tcPr>
                </a:tc>
                <a:tc>
                  <a:txBody>
                    <a:bodyPr/>
                    <a:lstStyle/>
                    <a:p>
                      <a:pPr marL="0" marR="0" lvl="0" indent="0" algn="ctr" defTabSz="914400" rtl="0" eaLnBrk="1" fontAlgn="auto" latinLnBrk="0" hangingPunct="1">
                        <a:lnSpc>
                          <a:spcPct val="120000"/>
                        </a:lnSpc>
                        <a:spcBef>
                          <a:spcPts val="600"/>
                        </a:spcBef>
                        <a:spcAft>
                          <a:spcPts val="0"/>
                        </a:spcAft>
                        <a:buClrTx/>
                        <a:buSzTx/>
                        <a:buFontTx/>
                        <a:buNone/>
                        <a:tabLst/>
                        <a:defRPr/>
                      </a:pPr>
                      <a:r>
                        <a:rPr lang="en-GB" sz="2000" dirty="0">
                          <a:solidFill>
                            <a:srgbClr val="595959"/>
                          </a:solidFill>
                        </a:rPr>
                        <a:t>- Minimum 2</a:t>
                      </a:r>
                    </a:p>
                  </a:txBody>
                  <a:tcPr anchor="ctr">
                    <a:solidFill>
                      <a:srgbClr val="CBEBE6"/>
                    </a:solidFill>
                  </a:tcPr>
                </a:tc>
                <a:extLst>
                  <a:ext uri="{0D108BD9-81ED-4DB2-BD59-A6C34878D82A}">
                    <a16:rowId xmlns:a16="http://schemas.microsoft.com/office/drawing/2014/main" val="1093359223"/>
                  </a:ext>
                </a:extLst>
              </a:tr>
              <a:tr h="1015893">
                <a:tc>
                  <a:txBody>
                    <a:bodyPr/>
                    <a:lstStyle/>
                    <a:p>
                      <a:pPr marL="180000"/>
                      <a:r>
                        <a:rPr lang="en-GB" sz="2000" b="1" dirty="0">
                          <a:solidFill>
                            <a:schemeClr val="bg1"/>
                          </a:solidFill>
                        </a:rPr>
                        <a:t>Electronic data collection facilitators</a:t>
                      </a:r>
                    </a:p>
                  </a:txBody>
                  <a:tcPr anchor="ctr">
                    <a:solidFill>
                      <a:srgbClr val="72C8BC"/>
                    </a:solidFill>
                  </a:tcPr>
                </a:tc>
                <a:tc>
                  <a:txBody>
                    <a:bodyPr/>
                    <a:lstStyle/>
                    <a:p>
                      <a:pPr marL="0" algn="ctr">
                        <a:lnSpc>
                          <a:spcPct val="120000"/>
                        </a:lnSpc>
                      </a:pPr>
                      <a:r>
                        <a:rPr lang="en-GB" sz="2000" dirty="0">
                          <a:solidFill>
                            <a:srgbClr val="595959"/>
                          </a:solidFill>
                        </a:rPr>
                        <a:t>- Minimum 3</a:t>
                      </a:r>
                    </a:p>
                  </a:txBody>
                  <a:tcPr anchor="ctr">
                    <a:solidFill>
                      <a:srgbClr val="CBEBE6"/>
                    </a:solidFill>
                  </a:tcPr>
                </a:tc>
                <a:tc>
                  <a:txBody>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lang="en-GB" sz="2000" dirty="0">
                          <a:solidFill>
                            <a:srgbClr val="595959"/>
                          </a:solidFill>
                        </a:rPr>
                        <a:t>- Minimum 1</a:t>
                      </a:r>
                    </a:p>
                  </a:txBody>
                  <a:tcPr anchor="ctr">
                    <a:solidFill>
                      <a:srgbClr val="CBEBE6"/>
                    </a:solidFill>
                  </a:tcPr>
                </a:tc>
                <a:extLst>
                  <a:ext uri="{0D108BD9-81ED-4DB2-BD59-A6C34878D82A}">
                    <a16:rowId xmlns:a16="http://schemas.microsoft.com/office/drawing/2014/main" val="662959316"/>
                  </a:ext>
                </a:extLst>
              </a:tr>
            </a:tbl>
          </a:graphicData>
        </a:graphic>
      </p:graphicFrame>
      <p:sp>
        <p:nvSpPr>
          <p:cNvPr id="7" name="cover1">
            <a:extLst>
              <a:ext uri="{FF2B5EF4-FFF2-40B4-BE49-F238E27FC236}">
                <a16:creationId xmlns:a16="http://schemas.microsoft.com/office/drawing/2014/main" id="{172E8C83-32CC-4D15-A829-FEC8E2D03A30}"/>
              </a:ext>
            </a:extLst>
          </p:cNvPr>
          <p:cNvSpPr/>
          <p:nvPr/>
        </p:nvSpPr>
        <p:spPr>
          <a:xfrm>
            <a:off x="551826" y="4306952"/>
            <a:ext cx="3564000" cy="169200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cover1">
            <a:extLst>
              <a:ext uri="{FF2B5EF4-FFF2-40B4-BE49-F238E27FC236}">
                <a16:creationId xmlns:a16="http://schemas.microsoft.com/office/drawing/2014/main" id="{495E873A-E4B7-4419-8B02-F0E60EF6565B}"/>
              </a:ext>
            </a:extLst>
          </p:cNvPr>
          <p:cNvSpPr/>
          <p:nvPr/>
        </p:nvSpPr>
        <p:spPr>
          <a:xfrm>
            <a:off x="7450668" y="4275781"/>
            <a:ext cx="4260101" cy="1695077"/>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bulletText2">
            <a:extLst>
              <a:ext uri="{FF2B5EF4-FFF2-40B4-BE49-F238E27FC236}">
                <a16:creationId xmlns:a16="http://schemas.microsoft.com/office/drawing/2014/main" id="{125F644A-26C1-4551-A391-E274298CDE8F}"/>
              </a:ext>
            </a:extLst>
          </p:cNvPr>
          <p:cNvSpPr txBox="1"/>
          <p:nvPr/>
        </p:nvSpPr>
        <p:spPr>
          <a:xfrm>
            <a:off x="1277939" y="2611993"/>
            <a:ext cx="9218343"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the longer training received by the HHFA content facilitators</a:t>
            </a:r>
          </a:p>
        </p:txBody>
      </p:sp>
      <p:pic>
        <p:nvPicPr>
          <p:cNvPr id="10" name="bullet02">
            <a:extLst>
              <a:ext uri="{FF2B5EF4-FFF2-40B4-BE49-F238E27FC236}">
                <a16:creationId xmlns:a16="http://schemas.microsoft.com/office/drawing/2014/main" id="{28B5B879-681C-41A2-A23E-E748334CE1A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9569" y="2781625"/>
            <a:ext cx="117692" cy="122400"/>
          </a:xfrm>
          <a:prstGeom prst="rect">
            <a:avLst/>
          </a:prstGeom>
        </p:spPr>
      </p:pic>
      <p:sp>
        <p:nvSpPr>
          <p:cNvPr id="11" name="bulletText1">
            <a:extLst>
              <a:ext uri="{FF2B5EF4-FFF2-40B4-BE49-F238E27FC236}">
                <a16:creationId xmlns:a16="http://schemas.microsoft.com/office/drawing/2014/main" id="{8D579CE3-D9C2-43CB-8A18-CC4ACAE6CA26}"/>
              </a:ext>
            </a:extLst>
          </p:cNvPr>
          <p:cNvSpPr txBox="1"/>
          <p:nvPr/>
        </p:nvSpPr>
        <p:spPr>
          <a:xfrm>
            <a:off x="1277939" y="1886111"/>
            <a:ext cx="9960150"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the smaller number of participants</a:t>
            </a:r>
          </a:p>
        </p:txBody>
      </p:sp>
      <p:pic>
        <p:nvPicPr>
          <p:cNvPr id="12" name="bullet01">
            <a:extLst>
              <a:ext uri="{FF2B5EF4-FFF2-40B4-BE49-F238E27FC236}">
                <a16:creationId xmlns:a16="http://schemas.microsoft.com/office/drawing/2014/main" id="{8005BB80-AE23-47DB-9C87-C11B3C71024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9569" y="2055743"/>
            <a:ext cx="117692" cy="122400"/>
          </a:xfrm>
          <a:prstGeom prst="rect">
            <a:avLst/>
          </a:prstGeom>
        </p:spPr>
      </p:pic>
      <p:sp>
        <p:nvSpPr>
          <p:cNvPr id="13" name="Sentence stem">
            <a:extLst>
              <a:ext uri="{FF2B5EF4-FFF2-40B4-BE49-F238E27FC236}">
                <a16:creationId xmlns:a16="http://schemas.microsoft.com/office/drawing/2014/main" id="{810C45A8-11C2-4E92-A845-49C282C5E375}"/>
              </a:ext>
            </a:extLst>
          </p:cNvPr>
          <p:cNvSpPr txBox="1"/>
          <p:nvPr/>
        </p:nvSpPr>
        <p:spPr>
          <a:xfrm>
            <a:off x="734149" y="1055061"/>
            <a:ext cx="10803955" cy="428002"/>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For </a:t>
            </a:r>
            <a:r>
              <a:rPr lang="en-GB" sz="2400" b="1" dirty="0">
                <a:solidFill>
                  <a:schemeClr val="tx1">
                    <a:lumMod val="65000"/>
                    <a:lumOff val="35000"/>
                  </a:schemeClr>
                </a:solidFill>
              </a:rPr>
              <a:t>decentralized</a:t>
            </a:r>
            <a:r>
              <a:rPr lang="en-GB" sz="2400" dirty="0">
                <a:solidFill>
                  <a:schemeClr val="tx1">
                    <a:lumMod val="65000"/>
                    <a:lumOff val="35000"/>
                  </a:schemeClr>
                </a:solidFill>
              </a:rPr>
              <a:t> trainings, taking into consideration:</a:t>
            </a:r>
          </a:p>
        </p:txBody>
      </p:sp>
      <p:sp>
        <p:nvSpPr>
          <p:cNvPr id="14" name="cover1">
            <a:extLst>
              <a:ext uri="{FF2B5EF4-FFF2-40B4-BE49-F238E27FC236}">
                <a16:creationId xmlns:a16="http://schemas.microsoft.com/office/drawing/2014/main" id="{08F5A6AC-E71D-43CE-8ED9-496EBCFFE43D}"/>
              </a:ext>
            </a:extLst>
          </p:cNvPr>
          <p:cNvSpPr/>
          <p:nvPr/>
        </p:nvSpPr>
        <p:spPr>
          <a:xfrm>
            <a:off x="4115825" y="4306952"/>
            <a:ext cx="3330000" cy="169200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Picture 2">
            <a:extLst>
              <a:ext uri="{FF2B5EF4-FFF2-40B4-BE49-F238E27FC236}">
                <a16:creationId xmlns:a16="http://schemas.microsoft.com/office/drawing/2014/main" id="{D3348245-5707-4FAD-B962-28393910455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06979" y="3601828"/>
            <a:ext cx="518616" cy="518616"/>
          </a:xfrm>
          <a:prstGeom prst="rect">
            <a:avLst/>
          </a:prstGeom>
        </p:spPr>
      </p:pic>
      <p:pic>
        <p:nvPicPr>
          <p:cNvPr id="16" name="Picture 15">
            <a:extLst>
              <a:ext uri="{FF2B5EF4-FFF2-40B4-BE49-F238E27FC236}">
                <a16:creationId xmlns:a16="http://schemas.microsoft.com/office/drawing/2014/main" id="{D73F4CD4-0099-4395-BA34-D11D88DF573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545430" y="3601828"/>
            <a:ext cx="518616" cy="518616"/>
          </a:xfrm>
          <a:prstGeom prst="rect">
            <a:avLst/>
          </a:prstGeom>
        </p:spPr>
      </p:pic>
    </p:spTree>
    <p:custDataLst>
      <p:tags r:id="rId1"/>
    </p:custDataLst>
    <p:extLst>
      <p:ext uri="{BB962C8B-B14F-4D97-AF65-F5344CB8AC3E}">
        <p14:creationId xmlns:p14="http://schemas.microsoft.com/office/powerpoint/2010/main" val="77009847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 calcmode="lin" valueType="num">
                                      <p:cBhvr>
                                        <p:cTn id="14" dur="500" fill="hold"/>
                                        <p:tgtEl>
                                          <p:spTgt spid="12"/>
                                        </p:tgtEl>
                                        <p:attrNameLst>
                                          <p:attrName>style.rotation</p:attrName>
                                        </p:attrNameLst>
                                      </p:cBhvr>
                                      <p:tavLst>
                                        <p:tav tm="0">
                                          <p:val>
                                            <p:fltVal val="90"/>
                                          </p:val>
                                        </p:tav>
                                        <p:tav tm="100000">
                                          <p:val>
                                            <p:fltVal val="0"/>
                                          </p:val>
                                        </p:tav>
                                      </p:tavLst>
                                    </p:anim>
                                    <p:animEffect transition="in" filter="fade">
                                      <p:cBhvr>
                                        <p:cTn id="15" dur="500"/>
                                        <p:tgtEl>
                                          <p:spTgt spid="12"/>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childTnLst>
                          </p:cTn>
                        </p:par>
                      </p:childTnLst>
                    </p:cTn>
                  </p:par>
                  <p:par>
                    <p:cTn id="20" fill="hold">
                      <p:stCondLst>
                        <p:cond delay="indefinite"/>
                      </p:stCondLst>
                      <p:childTnLst>
                        <p:par>
                          <p:cTn id="21" fill="hold">
                            <p:stCondLst>
                              <p:cond delay="0"/>
                            </p:stCondLst>
                            <p:childTnLst>
                              <p:par>
                                <p:cTn id="22" presetID="31" presetClass="entr" presetSubtype="0" fill="hold" nodeType="click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p:cTn id="24" dur="500" fill="hold"/>
                                        <p:tgtEl>
                                          <p:spTgt spid="10"/>
                                        </p:tgtEl>
                                        <p:attrNameLst>
                                          <p:attrName>ppt_w</p:attrName>
                                        </p:attrNameLst>
                                      </p:cBhvr>
                                      <p:tavLst>
                                        <p:tav tm="0">
                                          <p:val>
                                            <p:fltVal val="0"/>
                                          </p:val>
                                        </p:tav>
                                        <p:tav tm="100000">
                                          <p:val>
                                            <p:strVal val="#ppt_w"/>
                                          </p:val>
                                        </p:tav>
                                      </p:tavLst>
                                    </p:anim>
                                    <p:anim calcmode="lin" valueType="num">
                                      <p:cBhvr>
                                        <p:cTn id="25" dur="500" fill="hold"/>
                                        <p:tgtEl>
                                          <p:spTgt spid="10"/>
                                        </p:tgtEl>
                                        <p:attrNameLst>
                                          <p:attrName>ppt_h</p:attrName>
                                        </p:attrNameLst>
                                      </p:cBhvr>
                                      <p:tavLst>
                                        <p:tav tm="0">
                                          <p:val>
                                            <p:fltVal val="0"/>
                                          </p:val>
                                        </p:tav>
                                        <p:tav tm="100000">
                                          <p:val>
                                            <p:strVal val="#ppt_h"/>
                                          </p:val>
                                        </p:tav>
                                      </p:tavLst>
                                    </p:anim>
                                    <p:anim calcmode="lin" valueType="num">
                                      <p:cBhvr>
                                        <p:cTn id="26" dur="500" fill="hold"/>
                                        <p:tgtEl>
                                          <p:spTgt spid="10"/>
                                        </p:tgtEl>
                                        <p:attrNameLst>
                                          <p:attrName>style.rotation</p:attrName>
                                        </p:attrNameLst>
                                      </p:cBhvr>
                                      <p:tavLst>
                                        <p:tav tm="0">
                                          <p:val>
                                            <p:fltVal val="90"/>
                                          </p:val>
                                        </p:tav>
                                        <p:tav tm="100000">
                                          <p:val>
                                            <p:fltVal val="0"/>
                                          </p:val>
                                        </p:tav>
                                      </p:tavLst>
                                    </p:anim>
                                    <p:animEffect transition="in" filter="fade">
                                      <p:cBhvr>
                                        <p:cTn id="27" dur="500"/>
                                        <p:tgtEl>
                                          <p:spTgt spid="10"/>
                                        </p:tgtEl>
                                      </p:cBhvr>
                                    </p:animEffect>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500"/>
                                        <p:tgtEl>
                                          <p:spTgt spid="9"/>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6"/>
                                        </p:tgtEl>
                                        <p:attrNameLst>
                                          <p:attrName>style.visibility</p:attrName>
                                        </p:attrNameLst>
                                      </p:cBhvr>
                                      <p:to>
                                        <p:strVal val="visible"/>
                                      </p:to>
                                    </p:set>
                                    <p:animEffect transition="in" filter="fade">
                                      <p:cBhvr>
                                        <p:cTn id="36" dur="500"/>
                                        <p:tgtEl>
                                          <p:spTgt spid="6"/>
                                        </p:tgtEl>
                                      </p:cBhvr>
                                    </p:animEffect>
                                  </p:childTnLst>
                                </p:cTn>
                              </p:par>
                              <p:par>
                                <p:cTn id="37" presetID="10" presetClass="entr" presetSubtype="0" fill="hold" nodeType="with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fade">
                                      <p:cBhvr>
                                        <p:cTn id="39" dur="500"/>
                                        <p:tgtEl>
                                          <p:spTgt spid="3"/>
                                        </p:tgtEl>
                                      </p:cBhvr>
                                    </p:animEffect>
                                  </p:childTnLst>
                                </p:cTn>
                              </p:par>
                              <p:par>
                                <p:cTn id="40" presetID="10" presetClass="entr" presetSubtype="0" fill="hold" nodeType="with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fade">
                                      <p:cBhvr>
                                        <p:cTn id="42" dur="500"/>
                                        <p:tgtEl>
                                          <p:spTgt spid="16"/>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7"/>
                                        </p:tgtEl>
                                        <p:attrNameLst>
                                          <p:attrName>style.visibility</p:attrName>
                                        </p:attrNameLst>
                                      </p:cBhvr>
                                      <p:to>
                                        <p:strVal val="visible"/>
                                      </p:to>
                                    </p:set>
                                    <p:animEffect transition="in" filter="fade">
                                      <p:cBhvr>
                                        <p:cTn id="45" dur="500"/>
                                        <p:tgtEl>
                                          <p:spTgt spid="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8"/>
                                        </p:tgtEl>
                                        <p:attrNameLst>
                                          <p:attrName>style.visibility</p:attrName>
                                        </p:attrNameLst>
                                      </p:cBhvr>
                                      <p:to>
                                        <p:strVal val="visible"/>
                                      </p:to>
                                    </p:set>
                                    <p:animEffect transition="in" filter="fade">
                                      <p:cBhvr>
                                        <p:cTn id="48" dur="500"/>
                                        <p:tgtEl>
                                          <p:spTgt spid="8"/>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fade">
                                      <p:cBhvr>
                                        <p:cTn id="51" dur="500"/>
                                        <p:tgtEl>
                                          <p:spTgt spid="14"/>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xit" presetSubtype="0" fill="hold" grpId="1" nodeType="clickEffect">
                                  <p:stCondLst>
                                    <p:cond delay="0"/>
                                  </p:stCondLst>
                                  <p:childTnLst>
                                    <p:animEffect transition="out" filter="fade">
                                      <p:cBhvr>
                                        <p:cTn id="55" dur="500"/>
                                        <p:tgtEl>
                                          <p:spTgt spid="8"/>
                                        </p:tgtEl>
                                      </p:cBhvr>
                                    </p:animEffect>
                                    <p:set>
                                      <p:cBhvr>
                                        <p:cTn id="56" dur="1" fill="hold">
                                          <p:stCondLst>
                                            <p:cond delay="499"/>
                                          </p:stCondLst>
                                        </p:cTn>
                                        <p:tgtEl>
                                          <p:spTgt spid="8"/>
                                        </p:tgtEl>
                                        <p:attrNameLst>
                                          <p:attrName>style.visibility</p:attrName>
                                        </p:attrNameLst>
                                      </p:cBhvr>
                                      <p:to>
                                        <p:strVal val="hidden"/>
                                      </p:to>
                                    </p:set>
                                  </p:childTnLst>
                                </p:cTn>
                              </p:par>
                              <p:par>
                                <p:cTn id="57" presetID="10" presetClass="exit" presetSubtype="0" fill="hold" grpId="1" nodeType="withEffect">
                                  <p:stCondLst>
                                    <p:cond delay="0"/>
                                  </p:stCondLst>
                                  <p:childTnLst>
                                    <p:animEffect transition="out" filter="fade">
                                      <p:cBhvr>
                                        <p:cTn id="58" dur="500"/>
                                        <p:tgtEl>
                                          <p:spTgt spid="7"/>
                                        </p:tgtEl>
                                      </p:cBhvr>
                                    </p:animEffect>
                                    <p:set>
                                      <p:cBhvr>
                                        <p:cTn id="59"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 grpId="0" animBg="1"/>
      <p:bldP spid="8" grpId="1" animBg="1"/>
      <p:bldP spid="9" grpId="0"/>
      <p:bldP spid="11" grpId="0"/>
      <p:bldP spid="13" grpId="0"/>
      <p:bldP spid="1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10059635" cy="611122"/>
            <a:chOff x="-1235" y="-815"/>
            <a:chExt cx="10059635"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9324250" cy="584775"/>
            </a:xfrm>
            <a:prstGeom prst="rect">
              <a:avLst/>
            </a:prstGeom>
            <a:noFill/>
          </p:spPr>
          <p:txBody>
            <a:bodyPr wrap="square">
              <a:spAutoFit/>
            </a:bodyPr>
            <a:lstStyle/>
            <a:p>
              <a:r>
                <a:rPr lang="en-GB" sz="3200" dirty="0">
                  <a:solidFill>
                    <a:srgbClr val="595959"/>
                  </a:solidFill>
                </a:rPr>
                <a:t>4. Select and prepare facilitators: # of facilitators</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graphicFrame>
        <p:nvGraphicFramePr>
          <p:cNvPr id="14" name="HHFA table">
            <a:extLst>
              <a:ext uri="{FF2B5EF4-FFF2-40B4-BE49-F238E27FC236}">
                <a16:creationId xmlns:a16="http://schemas.microsoft.com/office/drawing/2014/main" id="{8DDA4EA7-9E82-4BE5-9218-90A9FFCD392D}"/>
              </a:ext>
            </a:extLst>
          </p:cNvPr>
          <p:cNvGraphicFramePr>
            <a:graphicFrameLocks noGrp="1"/>
          </p:cNvGraphicFramePr>
          <p:nvPr>
            <p:extLst>
              <p:ext uri="{D42A27DB-BD31-4B8C-83A1-F6EECF244321}">
                <p14:modId xmlns:p14="http://schemas.microsoft.com/office/powerpoint/2010/main" val="1831315491"/>
              </p:ext>
            </p:extLst>
          </p:nvPr>
        </p:nvGraphicFramePr>
        <p:xfrm>
          <a:off x="551826" y="3507507"/>
          <a:ext cx="11166041" cy="2475604"/>
        </p:xfrm>
        <a:graphic>
          <a:graphicData uri="http://schemas.openxmlformats.org/drawingml/2006/table">
            <a:tbl>
              <a:tblPr firstRow="1" bandRow="1">
                <a:tableStyleId>{7DF18680-E054-41AD-8BC1-D1AEF772440D}</a:tableStyleId>
              </a:tblPr>
              <a:tblGrid>
                <a:gridCol w="3557330">
                  <a:extLst>
                    <a:ext uri="{9D8B030D-6E8A-4147-A177-3AD203B41FA5}">
                      <a16:colId xmlns:a16="http://schemas.microsoft.com/office/drawing/2014/main" val="2618285126"/>
                    </a:ext>
                  </a:extLst>
                </a:gridCol>
                <a:gridCol w="3341511">
                  <a:extLst>
                    <a:ext uri="{9D8B030D-6E8A-4147-A177-3AD203B41FA5}">
                      <a16:colId xmlns:a16="http://schemas.microsoft.com/office/drawing/2014/main" val="779337543"/>
                    </a:ext>
                  </a:extLst>
                </a:gridCol>
                <a:gridCol w="4267200">
                  <a:extLst>
                    <a:ext uri="{9D8B030D-6E8A-4147-A177-3AD203B41FA5}">
                      <a16:colId xmlns:a16="http://schemas.microsoft.com/office/drawing/2014/main" val="3230710596"/>
                    </a:ext>
                  </a:extLst>
                </a:gridCol>
              </a:tblGrid>
              <a:tr h="784292">
                <a:tc>
                  <a:txBody>
                    <a:bodyPr/>
                    <a:lstStyle/>
                    <a:p>
                      <a:pPr marL="180000" algn="l"/>
                      <a:r>
                        <a:rPr lang="en-GB" sz="2000" dirty="0"/>
                        <a:t>HHFA Data Collection Training</a:t>
                      </a:r>
                    </a:p>
                  </a:txBody>
                  <a:tcPr anchor="ctr">
                    <a:solidFill>
                      <a:srgbClr val="31B09C"/>
                    </a:solidFill>
                  </a:tcPr>
                </a:tc>
                <a:tc>
                  <a:txBody>
                    <a:bodyPr/>
                    <a:lstStyle/>
                    <a:p>
                      <a:pPr marL="0" algn="l"/>
                      <a:r>
                        <a:rPr lang="en-GB" sz="2000" dirty="0"/>
                        <a:t>Centralized location</a:t>
                      </a:r>
                    </a:p>
                  </a:txBody>
                  <a:tcPr marL="720000" anchor="ctr">
                    <a:solidFill>
                      <a:srgbClr val="31B09C"/>
                    </a:solidFill>
                  </a:tcPr>
                </a:tc>
                <a:tc>
                  <a:txBody>
                    <a:bodyPr/>
                    <a:lstStyle/>
                    <a:p>
                      <a:pPr algn="l"/>
                      <a:r>
                        <a:rPr lang="en-GB" sz="2000" dirty="0"/>
                        <a:t>Decentralized locations</a:t>
                      </a:r>
                    </a:p>
                    <a:p>
                      <a:pPr algn="l"/>
                      <a:r>
                        <a:rPr lang="en-GB" sz="2000" dirty="0"/>
                        <a:t>(Cascade training)</a:t>
                      </a:r>
                    </a:p>
                  </a:txBody>
                  <a:tcPr marL="720000" anchor="ctr">
                    <a:solidFill>
                      <a:srgbClr val="31B09C"/>
                    </a:solidFill>
                  </a:tcPr>
                </a:tc>
                <a:extLst>
                  <a:ext uri="{0D108BD9-81ED-4DB2-BD59-A6C34878D82A}">
                    <a16:rowId xmlns:a16="http://schemas.microsoft.com/office/drawing/2014/main" val="1386757866"/>
                  </a:ext>
                </a:extLst>
              </a:tr>
              <a:tr h="675419">
                <a:tc>
                  <a:txBody>
                    <a:bodyPr/>
                    <a:lstStyle/>
                    <a:p>
                      <a:pPr marL="180000">
                        <a:spcBef>
                          <a:spcPts val="600"/>
                        </a:spcBef>
                      </a:pPr>
                      <a:r>
                        <a:rPr lang="en-GB" sz="2000" b="1" dirty="0">
                          <a:solidFill>
                            <a:schemeClr val="bg1"/>
                          </a:solidFill>
                        </a:rPr>
                        <a:t>HHFA content facilitators</a:t>
                      </a:r>
                    </a:p>
                  </a:txBody>
                  <a:tcPr anchor="ctr">
                    <a:solidFill>
                      <a:srgbClr val="72C8BC"/>
                    </a:solidFill>
                  </a:tcPr>
                </a:tc>
                <a:tc>
                  <a:txBody>
                    <a:bodyPr/>
                    <a:lstStyle/>
                    <a:p>
                      <a:pPr marL="0" algn="ctr">
                        <a:lnSpc>
                          <a:spcPct val="120000"/>
                        </a:lnSpc>
                        <a:spcBef>
                          <a:spcPts val="600"/>
                        </a:spcBef>
                      </a:pPr>
                      <a:r>
                        <a:rPr lang="en-GB" sz="2000" dirty="0">
                          <a:solidFill>
                            <a:srgbClr val="595959"/>
                          </a:solidFill>
                        </a:rPr>
                        <a:t>- Minimum 5</a:t>
                      </a:r>
                    </a:p>
                  </a:txBody>
                  <a:tcPr anchor="ctr">
                    <a:solidFill>
                      <a:srgbClr val="CBEBE6"/>
                    </a:solidFill>
                  </a:tcPr>
                </a:tc>
                <a:tc>
                  <a:txBody>
                    <a:bodyPr/>
                    <a:lstStyle/>
                    <a:p>
                      <a:pPr marL="0" marR="0" lvl="0" indent="0" algn="ctr" defTabSz="914400" rtl="0" eaLnBrk="1" fontAlgn="auto" latinLnBrk="0" hangingPunct="1">
                        <a:lnSpc>
                          <a:spcPct val="120000"/>
                        </a:lnSpc>
                        <a:spcBef>
                          <a:spcPts val="600"/>
                        </a:spcBef>
                        <a:spcAft>
                          <a:spcPts val="0"/>
                        </a:spcAft>
                        <a:buClrTx/>
                        <a:buSzTx/>
                        <a:buFontTx/>
                        <a:buNone/>
                        <a:tabLst/>
                        <a:defRPr/>
                      </a:pPr>
                      <a:r>
                        <a:rPr lang="en-GB" sz="2000" dirty="0">
                          <a:solidFill>
                            <a:srgbClr val="595959"/>
                          </a:solidFill>
                        </a:rPr>
                        <a:t>- Minimum 2</a:t>
                      </a:r>
                    </a:p>
                  </a:txBody>
                  <a:tcPr anchor="ctr">
                    <a:solidFill>
                      <a:srgbClr val="CBEBE6"/>
                    </a:solidFill>
                  </a:tcPr>
                </a:tc>
                <a:extLst>
                  <a:ext uri="{0D108BD9-81ED-4DB2-BD59-A6C34878D82A}">
                    <a16:rowId xmlns:a16="http://schemas.microsoft.com/office/drawing/2014/main" val="1093359223"/>
                  </a:ext>
                </a:extLst>
              </a:tr>
              <a:tr h="1015893">
                <a:tc>
                  <a:txBody>
                    <a:bodyPr/>
                    <a:lstStyle/>
                    <a:p>
                      <a:pPr marL="180000"/>
                      <a:r>
                        <a:rPr lang="en-GB" sz="2000" b="1" dirty="0">
                          <a:solidFill>
                            <a:schemeClr val="bg1"/>
                          </a:solidFill>
                        </a:rPr>
                        <a:t>Electronic data collection facilitators</a:t>
                      </a:r>
                    </a:p>
                  </a:txBody>
                  <a:tcPr anchor="ctr">
                    <a:solidFill>
                      <a:srgbClr val="72C8BC"/>
                    </a:solidFill>
                  </a:tcPr>
                </a:tc>
                <a:tc>
                  <a:txBody>
                    <a:bodyPr/>
                    <a:lstStyle/>
                    <a:p>
                      <a:pPr marL="0" algn="ctr">
                        <a:lnSpc>
                          <a:spcPct val="120000"/>
                        </a:lnSpc>
                      </a:pPr>
                      <a:r>
                        <a:rPr lang="en-GB" sz="2000" dirty="0">
                          <a:solidFill>
                            <a:srgbClr val="595959"/>
                          </a:solidFill>
                        </a:rPr>
                        <a:t>- Minimum 3</a:t>
                      </a:r>
                    </a:p>
                  </a:txBody>
                  <a:tcPr anchor="ctr">
                    <a:solidFill>
                      <a:srgbClr val="CBEBE6"/>
                    </a:solidFill>
                  </a:tcPr>
                </a:tc>
                <a:tc>
                  <a:txBody>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lang="en-GB" sz="2000" dirty="0">
                          <a:solidFill>
                            <a:srgbClr val="595959"/>
                          </a:solidFill>
                        </a:rPr>
                        <a:t>- Minimum 1</a:t>
                      </a:r>
                    </a:p>
                  </a:txBody>
                  <a:tcPr anchor="ctr">
                    <a:solidFill>
                      <a:srgbClr val="CBEBE6"/>
                    </a:solidFill>
                  </a:tcPr>
                </a:tc>
                <a:extLst>
                  <a:ext uri="{0D108BD9-81ED-4DB2-BD59-A6C34878D82A}">
                    <a16:rowId xmlns:a16="http://schemas.microsoft.com/office/drawing/2014/main" val="662959316"/>
                  </a:ext>
                </a:extLst>
              </a:tr>
            </a:tbl>
          </a:graphicData>
        </a:graphic>
      </p:graphicFrame>
      <p:pic>
        <p:nvPicPr>
          <p:cNvPr id="15" name="Picture 14">
            <a:extLst>
              <a:ext uri="{FF2B5EF4-FFF2-40B4-BE49-F238E27FC236}">
                <a16:creationId xmlns:a16="http://schemas.microsoft.com/office/drawing/2014/main" id="{1B30D6D7-9AC2-4E37-A200-38905E4C352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06979" y="3601828"/>
            <a:ext cx="518616" cy="518616"/>
          </a:xfrm>
          <a:prstGeom prst="rect">
            <a:avLst/>
          </a:prstGeom>
        </p:spPr>
      </p:pic>
      <p:pic>
        <p:nvPicPr>
          <p:cNvPr id="16" name="Picture 15">
            <a:extLst>
              <a:ext uri="{FF2B5EF4-FFF2-40B4-BE49-F238E27FC236}">
                <a16:creationId xmlns:a16="http://schemas.microsoft.com/office/drawing/2014/main" id="{D60481FF-94D1-4379-97A4-D5CBD61503D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45430" y="3601828"/>
            <a:ext cx="518616" cy="518616"/>
          </a:xfrm>
          <a:prstGeom prst="rect">
            <a:avLst/>
          </a:prstGeom>
        </p:spPr>
      </p:pic>
      <p:sp>
        <p:nvSpPr>
          <p:cNvPr id="8" name="cover1">
            <a:extLst>
              <a:ext uri="{FF2B5EF4-FFF2-40B4-BE49-F238E27FC236}">
                <a16:creationId xmlns:a16="http://schemas.microsoft.com/office/drawing/2014/main" id="{79A66F17-D12A-4B41-865B-B2D1D074AF96}"/>
              </a:ext>
            </a:extLst>
          </p:cNvPr>
          <p:cNvSpPr/>
          <p:nvPr/>
        </p:nvSpPr>
        <p:spPr>
          <a:xfrm>
            <a:off x="4111423" y="4301544"/>
            <a:ext cx="3346652" cy="1669314"/>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bulletText2">
            <a:extLst>
              <a:ext uri="{FF2B5EF4-FFF2-40B4-BE49-F238E27FC236}">
                <a16:creationId xmlns:a16="http://schemas.microsoft.com/office/drawing/2014/main" id="{14EE8B95-8E2E-4786-A682-5063CD92A8B6}"/>
              </a:ext>
            </a:extLst>
          </p:cNvPr>
          <p:cNvSpPr txBox="1"/>
          <p:nvPr/>
        </p:nvSpPr>
        <p:spPr>
          <a:xfrm>
            <a:off x="1277939" y="2611993"/>
            <a:ext cx="9960150"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the shorter training received by the HHFA content facilitators</a:t>
            </a:r>
          </a:p>
        </p:txBody>
      </p:sp>
      <p:pic>
        <p:nvPicPr>
          <p:cNvPr id="10" name="bullet02">
            <a:extLst>
              <a:ext uri="{FF2B5EF4-FFF2-40B4-BE49-F238E27FC236}">
                <a16:creationId xmlns:a16="http://schemas.microsoft.com/office/drawing/2014/main" id="{250696C0-B235-4EDA-B2F5-6CB68D2D1DA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49569" y="2781625"/>
            <a:ext cx="117692" cy="122400"/>
          </a:xfrm>
          <a:prstGeom prst="rect">
            <a:avLst/>
          </a:prstGeom>
        </p:spPr>
      </p:pic>
      <p:sp>
        <p:nvSpPr>
          <p:cNvPr id="11" name="bulletText1">
            <a:extLst>
              <a:ext uri="{FF2B5EF4-FFF2-40B4-BE49-F238E27FC236}">
                <a16:creationId xmlns:a16="http://schemas.microsoft.com/office/drawing/2014/main" id="{D7DFC66C-4A2E-43FC-9043-CD0788A3377E}"/>
              </a:ext>
            </a:extLst>
          </p:cNvPr>
          <p:cNvSpPr txBox="1"/>
          <p:nvPr/>
        </p:nvSpPr>
        <p:spPr>
          <a:xfrm>
            <a:off x="1277939" y="1886111"/>
            <a:ext cx="9960150"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the high number of participants</a:t>
            </a:r>
          </a:p>
        </p:txBody>
      </p:sp>
      <p:pic>
        <p:nvPicPr>
          <p:cNvPr id="12" name="bullet01">
            <a:extLst>
              <a:ext uri="{FF2B5EF4-FFF2-40B4-BE49-F238E27FC236}">
                <a16:creationId xmlns:a16="http://schemas.microsoft.com/office/drawing/2014/main" id="{0A66816D-4019-4795-82D2-17D317A312A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49569" y="2055743"/>
            <a:ext cx="117692" cy="122400"/>
          </a:xfrm>
          <a:prstGeom prst="rect">
            <a:avLst/>
          </a:prstGeom>
        </p:spPr>
      </p:pic>
      <p:sp>
        <p:nvSpPr>
          <p:cNvPr id="13" name="Sentence stem">
            <a:extLst>
              <a:ext uri="{FF2B5EF4-FFF2-40B4-BE49-F238E27FC236}">
                <a16:creationId xmlns:a16="http://schemas.microsoft.com/office/drawing/2014/main" id="{CA15C302-070E-40EE-9C87-2758EA55C63F}"/>
              </a:ext>
            </a:extLst>
          </p:cNvPr>
          <p:cNvSpPr txBox="1"/>
          <p:nvPr/>
        </p:nvSpPr>
        <p:spPr>
          <a:xfrm>
            <a:off x="734149" y="1055061"/>
            <a:ext cx="10803955" cy="428002"/>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For </a:t>
            </a:r>
            <a:r>
              <a:rPr lang="en-GB" sz="2400" b="1" dirty="0">
                <a:solidFill>
                  <a:schemeClr val="tx1">
                    <a:lumMod val="65000"/>
                    <a:lumOff val="35000"/>
                  </a:schemeClr>
                </a:solidFill>
              </a:rPr>
              <a:t>centralized</a:t>
            </a:r>
            <a:r>
              <a:rPr lang="en-GB" sz="2400" dirty="0">
                <a:solidFill>
                  <a:schemeClr val="tx1">
                    <a:lumMod val="65000"/>
                    <a:lumOff val="35000"/>
                  </a:schemeClr>
                </a:solidFill>
              </a:rPr>
              <a:t> trainings, taking into consideration:</a:t>
            </a:r>
          </a:p>
        </p:txBody>
      </p:sp>
    </p:spTree>
    <p:custDataLst>
      <p:tags r:id="rId1"/>
    </p:custDataLst>
    <p:extLst>
      <p:ext uri="{BB962C8B-B14F-4D97-AF65-F5344CB8AC3E}">
        <p14:creationId xmlns:p14="http://schemas.microsoft.com/office/powerpoint/2010/main" val="3675572240"/>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 calcmode="lin" valueType="num">
                                      <p:cBhvr>
                                        <p:cTn id="14" dur="500" fill="hold"/>
                                        <p:tgtEl>
                                          <p:spTgt spid="12"/>
                                        </p:tgtEl>
                                        <p:attrNameLst>
                                          <p:attrName>style.rotation</p:attrName>
                                        </p:attrNameLst>
                                      </p:cBhvr>
                                      <p:tavLst>
                                        <p:tav tm="0">
                                          <p:val>
                                            <p:fltVal val="90"/>
                                          </p:val>
                                        </p:tav>
                                        <p:tav tm="100000">
                                          <p:val>
                                            <p:fltVal val="0"/>
                                          </p:val>
                                        </p:tav>
                                      </p:tavLst>
                                    </p:anim>
                                    <p:animEffect transition="in" filter="fade">
                                      <p:cBhvr>
                                        <p:cTn id="15" dur="500"/>
                                        <p:tgtEl>
                                          <p:spTgt spid="12"/>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childTnLst>
                          </p:cTn>
                        </p:par>
                      </p:childTnLst>
                    </p:cTn>
                  </p:par>
                  <p:par>
                    <p:cTn id="20" fill="hold">
                      <p:stCondLst>
                        <p:cond delay="indefinite"/>
                      </p:stCondLst>
                      <p:childTnLst>
                        <p:par>
                          <p:cTn id="21" fill="hold">
                            <p:stCondLst>
                              <p:cond delay="0"/>
                            </p:stCondLst>
                            <p:childTnLst>
                              <p:par>
                                <p:cTn id="22" presetID="31" presetClass="entr" presetSubtype="0" fill="hold" nodeType="click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p:cTn id="24" dur="500" fill="hold"/>
                                        <p:tgtEl>
                                          <p:spTgt spid="10"/>
                                        </p:tgtEl>
                                        <p:attrNameLst>
                                          <p:attrName>ppt_w</p:attrName>
                                        </p:attrNameLst>
                                      </p:cBhvr>
                                      <p:tavLst>
                                        <p:tav tm="0">
                                          <p:val>
                                            <p:fltVal val="0"/>
                                          </p:val>
                                        </p:tav>
                                        <p:tav tm="100000">
                                          <p:val>
                                            <p:strVal val="#ppt_w"/>
                                          </p:val>
                                        </p:tav>
                                      </p:tavLst>
                                    </p:anim>
                                    <p:anim calcmode="lin" valueType="num">
                                      <p:cBhvr>
                                        <p:cTn id="25" dur="500" fill="hold"/>
                                        <p:tgtEl>
                                          <p:spTgt spid="10"/>
                                        </p:tgtEl>
                                        <p:attrNameLst>
                                          <p:attrName>ppt_h</p:attrName>
                                        </p:attrNameLst>
                                      </p:cBhvr>
                                      <p:tavLst>
                                        <p:tav tm="0">
                                          <p:val>
                                            <p:fltVal val="0"/>
                                          </p:val>
                                        </p:tav>
                                        <p:tav tm="100000">
                                          <p:val>
                                            <p:strVal val="#ppt_h"/>
                                          </p:val>
                                        </p:tav>
                                      </p:tavLst>
                                    </p:anim>
                                    <p:anim calcmode="lin" valueType="num">
                                      <p:cBhvr>
                                        <p:cTn id="26" dur="500" fill="hold"/>
                                        <p:tgtEl>
                                          <p:spTgt spid="10"/>
                                        </p:tgtEl>
                                        <p:attrNameLst>
                                          <p:attrName>style.rotation</p:attrName>
                                        </p:attrNameLst>
                                      </p:cBhvr>
                                      <p:tavLst>
                                        <p:tav tm="0">
                                          <p:val>
                                            <p:fltVal val="90"/>
                                          </p:val>
                                        </p:tav>
                                        <p:tav tm="100000">
                                          <p:val>
                                            <p:fltVal val="0"/>
                                          </p:val>
                                        </p:tav>
                                      </p:tavLst>
                                    </p:anim>
                                    <p:animEffect transition="in" filter="fade">
                                      <p:cBhvr>
                                        <p:cTn id="27" dur="500"/>
                                        <p:tgtEl>
                                          <p:spTgt spid="10"/>
                                        </p:tgtEl>
                                      </p:cBhvr>
                                    </p:animEffect>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500"/>
                                        <p:tgtEl>
                                          <p:spTgt spid="9"/>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xit" presetSubtype="0" fill="hold" grpId="1" nodeType="clickEffect">
                                  <p:stCondLst>
                                    <p:cond delay="0"/>
                                  </p:stCondLst>
                                  <p:childTnLst>
                                    <p:animEffect transition="out" filter="fade">
                                      <p:cBhvr>
                                        <p:cTn id="35" dur="500"/>
                                        <p:tgtEl>
                                          <p:spTgt spid="8"/>
                                        </p:tgtEl>
                                      </p:cBhvr>
                                    </p:animEffect>
                                    <p:set>
                                      <p:cBhvr>
                                        <p:cTn id="36"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1" animBg="1"/>
      <p:bldP spid="9" grpId="0"/>
      <p:bldP spid="11" grpId="0"/>
      <p:bldP spid="1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B1B7C6B9-D03A-9C24-1D70-4EFD1EB0386E}"/>
              </a:ext>
            </a:extLst>
          </p:cNvPr>
          <p:cNvGrpSpPr/>
          <p:nvPr/>
        </p:nvGrpSpPr>
        <p:grpSpPr>
          <a:xfrm>
            <a:off x="1" y="1805920"/>
            <a:ext cx="12175670" cy="3243080"/>
            <a:chOff x="1" y="1805920"/>
            <a:chExt cx="12175670" cy="3243080"/>
          </a:xfrm>
        </p:grpSpPr>
        <p:sp>
          <p:nvSpPr>
            <p:cNvPr id="31" name="Rectangle 30">
              <a:extLst>
                <a:ext uri="{FF2B5EF4-FFF2-40B4-BE49-F238E27FC236}">
                  <a16:creationId xmlns:a16="http://schemas.microsoft.com/office/drawing/2014/main" id="{C722E496-F0A4-4BBC-8A7E-23EC7AF1D461}"/>
                </a:ext>
              </a:extLst>
            </p:cNvPr>
            <p:cNvSpPr/>
            <p:nvPr/>
          </p:nvSpPr>
          <p:spPr>
            <a:xfrm>
              <a:off x="3225226" y="1805920"/>
              <a:ext cx="8950445" cy="3240000"/>
            </a:xfrm>
            <a:prstGeom prst="rect">
              <a:avLst/>
            </a:prstGeom>
            <a:solidFill>
              <a:srgbClr val="25B1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33" name="Picture 32">
              <a:extLst>
                <a:ext uri="{FF2B5EF4-FFF2-40B4-BE49-F238E27FC236}">
                  <a16:creationId xmlns:a16="http://schemas.microsoft.com/office/drawing/2014/main" id="{AF39FB24-B5A4-81D3-0EA4-95C7191023CE}"/>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3" y="1807445"/>
              <a:ext cx="3243079" cy="3240031"/>
            </a:xfrm>
            <a:prstGeom prst="rect">
              <a:avLst/>
            </a:prstGeom>
          </p:spPr>
        </p:pic>
      </p:grpSp>
      <p:sp>
        <p:nvSpPr>
          <p:cNvPr id="11" name="TextBox 10">
            <a:extLst>
              <a:ext uri="{FF2B5EF4-FFF2-40B4-BE49-F238E27FC236}">
                <a16:creationId xmlns:a16="http://schemas.microsoft.com/office/drawing/2014/main" id="{9D060800-B7AB-63FD-EA24-369378A4F8DF}"/>
              </a:ext>
            </a:extLst>
          </p:cNvPr>
          <p:cNvSpPr txBox="1"/>
          <p:nvPr/>
        </p:nvSpPr>
        <p:spPr>
          <a:xfrm>
            <a:off x="3499200" y="2677993"/>
            <a:ext cx="7663630" cy="428002"/>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t>You have now completed Unit 3.</a:t>
            </a:r>
          </a:p>
        </p:txBody>
      </p:sp>
      <p:pic>
        <p:nvPicPr>
          <p:cNvPr id="13" name="Picture 12">
            <a:extLst>
              <a:ext uri="{FF2B5EF4-FFF2-40B4-BE49-F238E27FC236}">
                <a16:creationId xmlns:a16="http://schemas.microsoft.com/office/drawing/2014/main" id="{F68593BF-4BEE-2086-1B40-EC8859E1E5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20225" y="236365"/>
            <a:ext cx="2141567" cy="655855"/>
          </a:xfrm>
          <a:prstGeom prst="rect">
            <a:avLst/>
          </a:prstGeom>
        </p:spPr>
      </p:pic>
      <p:sp>
        <p:nvSpPr>
          <p:cNvPr id="12" name="TextBox 11">
            <a:extLst>
              <a:ext uri="{FF2B5EF4-FFF2-40B4-BE49-F238E27FC236}">
                <a16:creationId xmlns:a16="http://schemas.microsoft.com/office/drawing/2014/main" id="{ED3E103A-B4A6-49A9-9DE5-C38654D1AF97}"/>
              </a:ext>
            </a:extLst>
          </p:cNvPr>
          <p:cNvSpPr txBox="1"/>
          <p:nvPr/>
        </p:nvSpPr>
        <p:spPr>
          <a:xfrm>
            <a:off x="3499200" y="3427460"/>
            <a:ext cx="7528029" cy="760401"/>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t>In the next unit, we will look at how the training should be facilitated.</a:t>
            </a:r>
          </a:p>
        </p:txBody>
      </p:sp>
    </p:spTree>
    <p:custDataLst>
      <p:tags r:id="rId1"/>
    </p:custDataLst>
    <p:extLst>
      <p:ext uri="{BB962C8B-B14F-4D97-AF65-F5344CB8AC3E}">
        <p14:creationId xmlns:p14="http://schemas.microsoft.com/office/powerpoint/2010/main" val="71436355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B1B7C6B9-D03A-9C24-1D70-4EFD1EB0386E}"/>
              </a:ext>
            </a:extLst>
          </p:cNvPr>
          <p:cNvGrpSpPr/>
          <p:nvPr/>
        </p:nvGrpSpPr>
        <p:grpSpPr>
          <a:xfrm>
            <a:off x="1" y="1805920"/>
            <a:ext cx="12175670" cy="3243080"/>
            <a:chOff x="1" y="1805920"/>
            <a:chExt cx="12175670" cy="3243080"/>
          </a:xfrm>
        </p:grpSpPr>
        <p:sp>
          <p:nvSpPr>
            <p:cNvPr id="31" name="Rectangle 30">
              <a:extLst>
                <a:ext uri="{FF2B5EF4-FFF2-40B4-BE49-F238E27FC236}">
                  <a16:creationId xmlns:a16="http://schemas.microsoft.com/office/drawing/2014/main" id="{C722E496-F0A4-4BBC-8A7E-23EC7AF1D461}"/>
                </a:ext>
              </a:extLst>
            </p:cNvPr>
            <p:cNvSpPr/>
            <p:nvPr/>
          </p:nvSpPr>
          <p:spPr>
            <a:xfrm>
              <a:off x="3225226" y="1805920"/>
              <a:ext cx="8950445" cy="3240000"/>
            </a:xfrm>
            <a:prstGeom prst="rect">
              <a:avLst/>
            </a:prstGeom>
            <a:solidFill>
              <a:srgbClr val="25B1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33" name="Picture 32">
              <a:extLst>
                <a:ext uri="{FF2B5EF4-FFF2-40B4-BE49-F238E27FC236}">
                  <a16:creationId xmlns:a16="http://schemas.microsoft.com/office/drawing/2014/main" id="{AF39FB24-B5A4-81D3-0EA4-95C7191023CE}"/>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3" y="1807445"/>
              <a:ext cx="3243079" cy="3240031"/>
            </a:xfrm>
            <a:prstGeom prst="rect">
              <a:avLst/>
            </a:prstGeom>
          </p:spPr>
        </p:pic>
      </p:grpSp>
      <p:sp>
        <p:nvSpPr>
          <p:cNvPr id="11" name="TextBox 10">
            <a:extLst>
              <a:ext uri="{FF2B5EF4-FFF2-40B4-BE49-F238E27FC236}">
                <a16:creationId xmlns:a16="http://schemas.microsoft.com/office/drawing/2014/main" id="{9D060800-B7AB-63FD-EA24-369378A4F8DF}"/>
              </a:ext>
            </a:extLst>
          </p:cNvPr>
          <p:cNvSpPr txBox="1"/>
          <p:nvPr/>
        </p:nvSpPr>
        <p:spPr>
          <a:xfrm>
            <a:off x="3499200" y="2937640"/>
            <a:ext cx="7663630" cy="428002"/>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t>By the end of this unit, you will be able to:</a:t>
            </a:r>
          </a:p>
        </p:txBody>
      </p:sp>
      <p:pic>
        <p:nvPicPr>
          <p:cNvPr id="13" name="Picture 12">
            <a:extLst>
              <a:ext uri="{FF2B5EF4-FFF2-40B4-BE49-F238E27FC236}">
                <a16:creationId xmlns:a16="http://schemas.microsoft.com/office/drawing/2014/main" id="{F68593BF-4BEE-2086-1B40-EC8859E1E5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20225" y="236365"/>
            <a:ext cx="2141567" cy="655855"/>
          </a:xfrm>
          <a:prstGeom prst="rect">
            <a:avLst/>
          </a:prstGeom>
        </p:spPr>
      </p:pic>
      <p:sp>
        <p:nvSpPr>
          <p:cNvPr id="19" name="TextBox 18">
            <a:extLst>
              <a:ext uri="{FF2B5EF4-FFF2-40B4-BE49-F238E27FC236}">
                <a16:creationId xmlns:a16="http://schemas.microsoft.com/office/drawing/2014/main" id="{FB51BEA6-30C4-BF3A-513C-068EAD4C8451}"/>
              </a:ext>
            </a:extLst>
          </p:cNvPr>
          <p:cNvSpPr txBox="1"/>
          <p:nvPr/>
        </p:nvSpPr>
        <p:spPr>
          <a:xfrm>
            <a:off x="3816767" y="3471566"/>
            <a:ext cx="7545938" cy="428002"/>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t>explain how to select and prepare facilitators</a:t>
            </a:r>
          </a:p>
        </p:txBody>
      </p:sp>
      <p:pic>
        <p:nvPicPr>
          <p:cNvPr id="3" name="bullet white">
            <a:extLst>
              <a:ext uri="{FF2B5EF4-FFF2-40B4-BE49-F238E27FC236}">
                <a16:creationId xmlns:a16="http://schemas.microsoft.com/office/drawing/2014/main" id="{5144A0A6-322A-4B3E-AD56-6C04AF562DC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91777" y="3625907"/>
            <a:ext cx="117692" cy="122400"/>
          </a:xfrm>
          <a:prstGeom prst="rect">
            <a:avLst/>
          </a:prstGeom>
        </p:spPr>
      </p:pic>
    </p:spTree>
    <p:custDataLst>
      <p:tags r:id="rId1"/>
    </p:custDataLst>
    <p:extLst>
      <p:ext uri="{BB962C8B-B14F-4D97-AF65-F5344CB8AC3E}">
        <p14:creationId xmlns:p14="http://schemas.microsoft.com/office/powerpoint/2010/main" val="304068581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 calcmode="lin" valueType="num">
                                      <p:cBhvr>
                                        <p:cTn id="14" dur="500" fill="hold"/>
                                        <p:tgtEl>
                                          <p:spTgt spid="3"/>
                                        </p:tgtEl>
                                        <p:attrNameLst>
                                          <p:attrName>style.rotation</p:attrName>
                                        </p:attrNameLst>
                                      </p:cBhvr>
                                      <p:tavLst>
                                        <p:tav tm="0">
                                          <p:val>
                                            <p:fltVal val="90"/>
                                          </p:val>
                                        </p:tav>
                                        <p:tav tm="100000">
                                          <p:val>
                                            <p:fltVal val="0"/>
                                          </p:val>
                                        </p:tav>
                                      </p:tavLst>
                                    </p:anim>
                                    <p:animEffect transition="in" filter="fade">
                                      <p:cBhvr>
                                        <p:cTn id="15" dur="500"/>
                                        <p:tgtEl>
                                          <p:spTgt spid="3"/>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8388879" cy="611122"/>
            <a:chOff x="-1235" y="-815"/>
            <a:chExt cx="8388879"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7653494" cy="584775"/>
            </a:xfrm>
            <a:prstGeom prst="rect">
              <a:avLst/>
            </a:prstGeom>
            <a:noFill/>
          </p:spPr>
          <p:txBody>
            <a:bodyPr wrap="square">
              <a:spAutoFit/>
            </a:bodyPr>
            <a:lstStyle/>
            <a:p>
              <a:r>
                <a:rPr lang="en-GB" sz="3200" dirty="0">
                  <a:solidFill>
                    <a:srgbClr val="595959"/>
                  </a:solidFill>
                </a:rPr>
                <a:t>4. Select and prepare facilitators: select</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graphicFrame>
        <p:nvGraphicFramePr>
          <p:cNvPr id="6" name="HHFA table">
            <a:extLst>
              <a:ext uri="{FF2B5EF4-FFF2-40B4-BE49-F238E27FC236}">
                <a16:creationId xmlns:a16="http://schemas.microsoft.com/office/drawing/2014/main" id="{1DEB1E93-740E-4767-A803-67C314CE08C1}"/>
              </a:ext>
            </a:extLst>
          </p:cNvPr>
          <p:cNvGraphicFramePr>
            <a:graphicFrameLocks noGrp="1"/>
          </p:cNvGraphicFramePr>
          <p:nvPr>
            <p:extLst>
              <p:ext uri="{D42A27DB-BD31-4B8C-83A1-F6EECF244321}">
                <p14:modId xmlns:p14="http://schemas.microsoft.com/office/powerpoint/2010/main" val="4254280203"/>
              </p:ext>
            </p:extLst>
          </p:nvPr>
        </p:nvGraphicFramePr>
        <p:xfrm>
          <a:off x="949569" y="1216376"/>
          <a:ext cx="10288520" cy="5200847"/>
        </p:xfrm>
        <a:graphic>
          <a:graphicData uri="http://schemas.openxmlformats.org/drawingml/2006/table">
            <a:tbl>
              <a:tblPr firstRow="1" bandRow="1">
                <a:tableStyleId>{7DF18680-E054-41AD-8BC1-D1AEF772440D}</a:tableStyleId>
              </a:tblPr>
              <a:tblGrid>
                <a:gridCol w="4909364">
                  <a:extLst>
                    <a:ext uri="{9D8B030D-6E8A-4147-A177-3AD203B41FA5}">
                      <a16:colId xmlns:a16="http://schemas.microsoft.com/office/drawing/2014/main" val="2618285126"/>
                    </a:ext>
                  </a:extLst>
                </a:gridCol>
                <a:gridCol w="2630311">
                  <a:extLst>
                    <a:ext uri="{9D8B030D-6E8A-4147-A177-3AD203B41FA5}">
                      <a16:colId xmlns:a16="http://schemas.microsoft.com/office/drawing/2014/main" val="779337543"/>
                    </a:ext>
                  </a:extLst>
                </a:gridCol>
                <a:gridCol w="2748845">
                  <a:extLst>
                    <a:ext uri="{9D8B030D-6E8A-4147-A177-3AD203B41FA5}">
                      <a16:colId xmlns:a16="http://schemas.microsoft.com/office/drawing/2014/main" val="3230710596"/>
                    </a:ext>
                  </a:extLst>
                </a:gridCol>
              </a:tblGrid>
              <a:tr h="680157">
                <a:tc>
                  <a:txBody>
                    <a:bodyPr/>
                    <a:lstStyle/>
                    <a:p>
                      <a:pPr marL="180000" algn="l"/>
                      <a:r>
                        <a:rPr lang="en-GB" sz="2000" dirty="0"/>
                        <a:t>Facilitator Profile</a:t>
                      </a:r>
                    </a:p>
                  </a:txBody>
                  <a:tcPr anchor="ctr">
                    <a:solidFill>
                      <a:srgbClr val="31B09C"/>
                    </a:solidFill>
                  </a:tcPr>
                </a:tc>
                <a:tc>
                  <a:txBody>
                    <a:bodyPr/>
                    <a:lstStyle/>
                    <a:p>
                      <a:pPr algn="ctr"/>
                      <a:r>
                        <a:rPr lang="en-GB" sz="2000" dirty="0"/>
                        <a:t>HHFA content</a:t>
                      </a:r>
                    </a:p>
                  </a:txBody>
                  <a:tcPr anchor="ctr">
                    <a:solidFill>
                      <a:srgbClr val="31B09C"/>
                    </a:solidFill>
                  </a:tcPr>
                </a:tc>
                <a:tc>
                  <a:txBody>
                    <a:bodyPr/>
                    <a:lstStyle/>
                    <a:p>
                      <a:pPr algn="ctr"/>
                      <a:r>
                        <a:rPr lang="en-GB" sz="2000" dirty="0"/>
                        <a:t>Electronic data collection</a:t>
                      </a:r>
                    </a:p>
                  </a:txBody>
                  <a:tcPr anchor="ctr">
                    <a:solidFill>
                      <a:srgbClr val="31B09C"/>
                    </a:solidFill>
                  </a:tcPr>
                </a:tc>
                <a:extLst>
                  <a:ext uri="{0D108BD9-81ED-4DB2-BD59-A6C34878D82A}">
                    <a16:rowId xmlns:a16="http://schemas.microsoft.com/office/drawing/2014/main" val="1386757866"/>
                  </a:ext>
                </a:extLst>
              </a:tr>
              <a:tr h="603724">
                <a:tc>
                  <a:txBody>
                    <a:bodyPr/>
                    <a:lstStyle/>
                    <a:p>
                      <a:pPr marL="180000">
                        <a:spcBef>
                          <a:spcPts val="600"/>
                        </a:spcBef>
                      </a:pPr>
                      <a:r>
                        <a:rPr lang="en-GB" sz="2000" b="1" dirty="0">
                          <a:solidFill>
                            <a:schemeClr val="bg1"/>
                          </a:solidFill>
                        </a:rPr>
                        <a:t>Experience in:</a:t>
                      </a:r>
                    </a:p>
                    <a:p>
                      <a:pPr marL="180000">
                        <a:spcBef>
                          <a:spcPts val="600"/>
                        </a:spcBef>
                      </a:pPr>
                      <a:r>
                        <a:rPr lang="en-GB" sz="2000" b="0" dirty="0">
                          <a:solidFill>
                            <a:schemeClr val="bg1"/>
                          </a:solidFill>
                        </a:rPr>
                        <a:t>SARA, HHFA, health assessments</a:t>
                      </a:r>
                    </a:p>
                  </a:txBody>
                  <a:tcPr anchor="ctr">
                    <a:solidFill>
                      <a:srgbClr val="72C8BC"/>
                    </a:solidFill>
                  </a:tcPr>
                </a:tc>
                <a:tc>
                  <a:txBody>
                    <a:bodyPr/>
                    <a:lstStyle/>
                    <a:p>
                      <a:pPr marL="0" algn="ctr">
                        <a:lnSpc>
                          <a:spcPct val="120000"/>
                        </a:lnSpc>
                        <a:spcBef>
                          <a:spcPts val="600"/>
                        </a:spcBef>
                      </a:pPr>
                      <a:r>
                        <a:rPr lang="en-GB" sz="2000" dirty="0">
                          <a:solidFill>
                            <a:srgbClr val="FF0000"/>
                          </a:solidFill>
                        </a:rPr>
                        <a:t>Preferred</a:t>
                      </a:r>
                    </a:p>
                    <a:p>
                      <a:pPr marL="0" algn="ctr">
                        <a:lnSpc>
                          <a:spcPct val="120000"/>
                        </a:lnSpc>
                        <a:spcBef>
                          <a:spcPts val="600"/>
                        </a:spcBef>
                      </a:pPr>
                      <a:r>
                        <a:rPr lang="en-GB" sz="2000" dirty="0">
                          <a:solidFill>
                            <a:srgbClr val="595959"/>
                          </a:solidFill>
                        </a:rPr>
                        <a:t>(but not required)</a:t>
                      </a:r>
                    </a:p>
                  </a:txBody>
                  <a:tcPr anchor="ctr">
                    <a:solidFill>
                      <a:srgbClr val="CBEBE6"/>
                    </a:solidFill>
                  </a:tcPr>
                </a:tc>
                <a:tc>
                  <a:txBody>
                    <a:bodyPr/>
                    <a:lstStyle/>
                    <a:p>
                      <a:pPr marL="0" algn="ctr">
                        <a:lnSpc>
                          <a:spcPct val="120000"/>
                        </a:lnSpc>
                        <a:spcBef>
                          <a:spcPts val="600"/>
                        </a:spcBef>
                      </a:pPr>
                      <a:r>
                        <a:rPr lang="en-GB" sz="2000" dirty="0">
                          <a:solidFill>
                            <a:srgbClr val="FF0000"/>
                          </a:solidFill>
                        </a:rPr>
                        <a:t>Preferred</a:t>
                      </a:r>
                    </a:p>
                    <a:p>
                      <a:pPr marL="0" algn="ctr">
                        <a:lnSpc>
                          <a:spcPct val="120000"/>
                        </a:lnSpc>
                        <a:spcBef>
                          <a:spcPts val="600"/>
                        </a:spcBef>
                      </a:pPr>
                      <a:r>
                        <a:rPr lang="en-GB" sz="2000" dirty="0">
                          <a:solidFill>
                            <a:srgbClr val="595959"/>
                          </a:solidFill>
                        </a:rPr>
                        <a:t>(but not required)</a:t>
                      </a:r>
                    </a:p>
                  </a:txBody>
                  <a:tcPr anchor="ctr">
                    <a:solidFill>
                      <a:srgbClr val="CBEBE6"/>
                    </a:solidFill>
                  </a:tcPr>
                </a:tc>
                <a:extLst>
                  <a:ext uri="{0D108BD9-81ED-4DB2-BD59-A6C34878D82A}">
                    <a16:rowId xmlns:a16="http://schemas.microsoft.com/office/drawing/2014/main" val="1093359223"/>
                  </a:ext>
                </a:extLst>
              </a:tr>
              <a:tr h="908056">
                <a:tc>
                  <a:txBody>
                    <a:bodyPr/>
                    <a:lstStyle/>
                    <a:p>
                      <a:pPr marL="180000"/>
                      <a:r>
                        <a:rPr lang="en-GB" sz="2000" b="1" dirty="0">
                          <a:solidFill>
                            <a:schemeClr val="bg1"/>
                          </a:solidFill>
                        </a:rPr>
                        <a:t>Experience in:</a:t>
                      </a:r>
                    </a:p>
                    <a:p>
                      <a:pPr marL="180000"/>
                      <a:r>
                        <a:rPr lang="en-GB" sz="2000" b="0" dirty="0">
                          <a:solidFill>
                            <a:schemeClr val="bg1"/>
                          </a:solidFill>
                        </a:rPr>
                        <a:t>Training</a:t>
                      </a:r>
                    </a:p>
                  </a:txBody>
                  <a:tcPr anchor="ctr">
                    <a:solidFill>
                      <a:srgbClr val="72C8BC"/>
                    </a:solidFill>
                  </a:tcPr>
                </a:tc>
                <a:tc>
                  <a:txBody>
                    <a:bodyPr/>
                    <a:lstStyle/>
                    <a:p>
                      <a:pPr marL="0" algn="ctr">
                        <a:lnSpc>
                          <a:spcPct val="120000"/>
                        </a:lnSpc>
                      </a:pPr>
                      <a:r>
                        <a:rPr lang="en-GB" sz="2000" dirty="0">
                          <a:solidFill>
                            <a:srgbClr val="595959"/>
                          </a:solidFill>
                        </a:rPr>
                        <a:t>Required</a:t>
                      </a:r>
                    </a:p>
                  </a:txBody>
                  <a:tcPr anchor="ctr">
                    <a:solidFill>
                      <a:srgbClr val="CBEBE6"/>
                    </a:solidFill>
                  </a:tcPr>
                </a:tc>
                <a:tc>
                  <a:txBody>
                    <a:bodyPr/>
                    <a:lstStyle/>
                    <a:p>
                      <a:pPr marL="0" algn="ctr">
                        <a:lnSpc>
                          <a:spcPct val="120000"/>
                        </a:lnSpc>
                      </a:pPr>
                      <a:r>
                        <a:rPr lang="en-GB" sz="2000" dirty="0">
                          <a:solidFill>
                            <a:srgbClr val="595959"/>
                          </a:solidFill>
                        </a:rPr>
                        <a:t>Required</a:t>
                      </a:r>
                    </a:p>
                  </a:txBody>
                  <a:tcPr anchor="ctr">
                    <a:solidFill>
                      <a:srgbClr val="CBEBE6"/>
                    </a:solidFill>
                  </a:tcPr>
                </a:tc>
                <a:extLst>
                  <a:ext uri="{0D108BD9-81ED-4DB2-BD59-A6C34878D82A}">
                    <a16:rowId xmlns:a16="http://schemas.microsoft.com/office/drawing/2014/main" val="662959316"/>
                  </a:ext>
                </a:extLst>
              </a:tr>
              <a:tr h="972000">
                <a:tc>
                  <a:txBody>
                    <a:bodyPr/>
                    <a:lstStyle/>
                    <a:p>
                      <a:pPr marL="180000"/>
                      <a:r>
                        <a:rPr lang="en-GB" sz="2000" b="1" dirty="0">
                          <a:solidFill>
                            <a:schemeClr val="bg1"/>
                          </a:solidFill>
                        </a:rPr>
                        <a:t>Experience in:</a:t>
                      </a:r>
                    </a:p>
                    <a:p>
                      <a:pPr marL="180000"/>
                      <a:r>
                        <a:rPr lang="en-GB" sz="2000" b="0" dirty="0">
                          <a:solidFill>
                            <a:schemeClr val="bg1"/>
                          </a:solidFill>
                        </a:rPr>
                        <a:t>Clinical provision/oversight of quality health services</a:t>
                      </a:r>
                    </a:p>
                  </a:txBody>
                  <a:tcPr>
                    <a:solidFill>
                      <a:srgbClr val="72C8BC"/>
                    </a:solidFill>
                  </a:tcPr>
                </a:tc>
                <a:tc>
                  <a:txBody>
                    <a:bodyPr/>
                    <a:lstStyle/>
                    <a:p>
                      <a:pPr marL="0" indent="0" algn="ctr">
                        <a:lnSpc>
                          <a:spcPct val="120000"/>
                        </a:lnSpc>
                        <a:spcBef>
                          <a:spcPts val="0"/>
                        </a:spcBef>
                        <a:buFont typeface="Arial" panose="020B0604020202020204" pitchFamily="34" charset="0"/>
                        <a:buNone/>
                      </a:pPr>
                      <a:r>
                        <a:rPr lang="en-GB" sz="2000" dirty="0">
                          <a:solidFill>
                            <a:srgbClr val="595959"/>
                          </a:solidFill>
                        </a:rPr>
                        <a:t>Required</a:t>
                      </a:r>
                    </a:p>
                  </a:txBody>
                  <a:tcPr anchor="ctr">
                    <a:solidFill>
                      <a:srgbClr val="CBEBE6"/>
                    </a:solidFill>
                  </a:tcPr>
                </a:tc>
                <a:tc>
                  <a:txBody>
                    <a:bodyPr/>
                    <a:lstStyle/>
                    <a:p>
                      <a:pPr marL="0" indent="0" algn="ctr">
                        <a:lnSpc>
                          <a:spcPct val="120000"/>
                        </a:lnSpc>
                        <a:buFont typeface="Arial" panose="020B0604020202020204" pitchFamily="34" charset="0"/>
                        <a:buNone/>
                      </a:pPr>
                      <a:endParaRPr lang="en-GB" sz="2000" dirty="0">
                        <a:solidFill>
                          <a:srgbClr val="595959"/>
                        </a:solidFill>
                      </a:endParaRPr>
                    </a:p>
                  </a:txBody>
                  <a:tcPr anchor="ctr">
                    <a:solidFill>
                      <a:srgbClr val="CBEBE6"/>
                    </a:solidFill>
                  </a:tcPr>
                </a:tc>
                <a:extLst>
                  <a:ext uri="{0D108BD9-81ED-4DB2-BD59-A6C34878D82A}">
                    <a16:rowId xmlns:a16="http://schemas.microsoft.com/office/drawing/2014/main" val="2315607305"/>
                  </a:ext>
                </a:extLst>
              </a:tr>
              <a:tr h="612000">
                <a:tc>
                  <a:txBody>
                    <a:bodyPr/>
                    <a:lstStyle/>
                    <a:p>
                      <a:pPr marL="180000"/>
                      <a:r>
                        <a:rPr lang="en-GB" sz="2000" b="1" dirty="0">
                          <a:solidFill>
                            <a:schemeClr val="bg1"/>
                          </a:solidFill>
                        </a:rPr>
                        <a:t>Experience in:</a:t>
                      </a:r>
                    </a:p>
                    <a:p>
                      <a:pPr marL="180000"/>
                      <a:r>
                        <a:rPr lang="en-GB" sz="2000" b="0" dirty="0" err="1">
                          <a:solidFill>
                            <a:schemeClr val="bg1"/>
                          </a:solidFill>
                        </a:rPr>
                        <a:t>CSPro</a:t>
                      </a:r>
                      <a:endParaRPr lang="en-GB" sz="2000" b="0" dirty="0">
                        <a:solidFill>
                          <a:schemeClr val="bg1"/>
                        </a:solidFill>
                      </a:endParaRPr>
                    </a:p>
                  </a:txBody>
                  <a:tcPr>
                    <a:solidFill>
                      <a:srgbClr val="72C8BC"/>
                    </a:solidFill>
                  </a:tcPr>
                </a:tc>
                <a:tc>
                  <a:txBody>
                    <a:bodyPr/>
                    <a:lstStyle/>
                    <a:p>
                      <a:pPr marL="0" indent="0" algn="ctr">
                        <a:lnSpc>
                          <a:spcPct val="120000"/>
                        </a:lnSpc>
                        <a:spcBef>
                          <a:spcPts val="0"/>
                        </a:spcBef>
                        <a:buFont typeface="Arial" panose="020B0604020202020204" pitchFamily="34" charset="0"/>
                        <a:buNone/>
                      </a:pPr>
                      <a:endParaRPr lang="en-GB" sz="2000" dirty="0">
                        <a:solidFill>
                          <a:srgbClr val="FF0000"/>
                        </a:solidFill>
                      </a:endParaRPr>
                    </a:p>
                  </a:txBody>
                  <a:tcPr anchor="ctr">
                    <a:solidFill>
                      <a:srgbClr val="CBEBE6"/>
                    </a:solidFill>
                  </a:tcPr>
                </a:tc>
                <a:tc>
                  <a:txBody>
                    <a:bodyPr/>
                    <a:lstStyle/>
                    <a:p>
                      <a:pPr marL="0" indent="0" algn="ctr">
                        <a:lnSpc>
                          <a:spcPct val="120000"/>
                        </a:lnSpc>
                        <a:buFont typeface="Arial" panose="020B0604020202020204" pitchFamily="34" charset="0"/>
                        <a:buNone/>
                      </a:pPr>
                      <a:r>
                        <a:rPr lang="en-GB" sz="2000" dirty="0">
                          <a:solidFill>
                            <a:srgbClr val="595959"/>
                          </a:solidFill>
                        </a:rPr>
                        <a:t>Required</a:t>
                      </a:r>
                    </a:p>
                  </a:txBody>
                  <a:tcPr anchor="ctr">
                    <a:solidFill>
                      <a:srgbClr val="CBEBE6"/>
                    </a:solidFill>
                  </a:tcPr>
                </a:tc>
                <a:extLst>
                  <a:ext uri="{0D108BD9-81ED-4DB2-BD59-A6C34878D82A}">
                    <a16:rowId xmlns:a16="http://schemas.microsoft.com/office/drawing/2014/main" val="2851224974"/>
                  </a:ext>
                </a:extLst>
              </a:tr>
              <a:tr h="900000">
                <a:tc>
                  <a:txBody>
                    <a:bodyPr/>
                    <a:lstStyle/>
                    <a:p>
                      <a:pPr marL="180000"/>
                      <a:r>
                        <a:rPr lang="en-GB" sz="2000" b="1" dirty="0">
                          <a:solidFill>
                            <a:schemeClr val="bg1"/>
                          </a:solidFill>
                        </a:rPr>
                        <a:t>Experience in:</a:t>
                      </a:r>
                    </a:p>
                    <a:p>
                      <a:pPr marL="180000"/>
                      <a:r>
                        <a:rPr lang="en-GB" sz="2000" b="0" dirty="0">
                          <a:solidFill>
                            <a:schemeClr val="bg1"/>
                          </a:solidFill>
                        </a:rPr>
                        <a:t>Data management of large health services</a:t>
                      </a:r>
                    </a:p>
                  </a:txBody>
                  <a:tcPr>
                    <a:solidFill>
                      <a:srgbClr val="72C8BC"/>
                    </a:solidFill>
                  </a:tcPr>
                </a:tc>
                <a:tc>
                  <a:txBody>
                    <a:bodyPr/>
                    <a:lstStyle/>
                    <a:p>
                      <a:pPr marL="0" indent="0" algn="ctr">
                        <a:lnSpc>
                          <a:spcPct val="120000"/>
                        </a:lnSpc>
                        <a:spcBef>
                          <a:spcPts val="0"/>
                        </a:spcBef>
                        <a:buFont typeface="Arial" panose="020B0604020202020204" pitchFamily="34" charset="0"/>
                        <a:buNone/>
                      </a:pPr>
                      <a:endParaRPr lang="en-GB" sz="2000" dirty="0">
                        <a:solidFill>
                          <a:srgbClr val="FF0000"/>
                        </a:solidFill>
                      </a:endParaRPr>
                    </a:p>
                  </a:txBody>
                  <a:tcPr anchor="ctr">
                    <a:solidFill>
                      <a:srgbClr val="CBEBE6"/>
                    </a:solidFill>
                  </a:tcPr>
                </a:tc>
                <a:tc>
                  <a:txBody>
                    <a:bodyPr/>
                    <a:lstStyle/>
                    <a:p>
                      <a:pPr marL="0" indent="0" algn="ctr">
                        <a:lnSpc>
                          <a:spcPct val="120000"/>
                        </a:lnSpc>
                        <a:buFont typeface="Arial" panose="020B0604020202020204" pitchFamily="34" charset="0"/>
                        <a:buNone/>
                      </a:pPr>
                      <a:r>
                        <a:rPr lang="en-GB" sz="2000" dirty="0">
                          <a:solidFill>
                            <a:srgbClr val="595959"/>
                          </a:solidFill>
                        </a:rPr>
                        <a:t>Required</a:t>
                      </a:r>
                    </a:p>
                  </a:txBody>
                  <a:tcPr anchor="ctr">
                    <a:solidFill>
                      <a:srgbClr val="CBEBE6"/>
                    </a:solidFill>
                  </a:tcPr>
                </a:tc>
                <a:extLst>
                  <a:ext uri="{0D108BD9-81ED-4DB2-BD59-A6C34878D82A}">
                    <a16:rowId xmlns:a16="http://schemas.microsoft.com/office/drawing/2014/main" val="2570655960"/>
                  </a:ext>
                </a:extLst>
              </a:tr>
            </a:tbl>
          </a:graphicData>
        </a:graphic>
      </p:graphicFrame>
      <p:sp>
        <p:nvSpPr>
          <p:cNvPr id="7" name="cover1">
            <a:extLst>
              <a:ext uri="{FF2B5EF4-FFF2-40B4-BE49-F238E27FC236}">
                <a16:creationId xmlns:a16="http://schemas.microsoft.com/office/drawing/2014/main" id="{36C55C1A-A96C-4714-A88E-A2322B0A2FDF}"/>
              </a:ext>
            </a:extLst>
          </p:cNvPr>
          <p:cNvSpPr/>
          <p:nvPr/>
        </p:nvSpPr>
        <p:spPr>
          <a:xfrm>
            <a:off x="949569" y="1930400"/>
            <a:ext cx="10288520" cy="857955"/>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cover1">
            <a:extLst>
              <a:ext uri="{FF2B5EF4-FFF2-40B4-BE49-F238E27FC236}">
                <a16:creationId xmlns:a16="http://schemas.microsoft.com/office/drawing/2014/main" id="{A0F25410-881D-4054-ABE0-AD7D2E873804}"/>
              </a:ext>
            </a:extLst>
          </p:cNvPr>
          <p:cNvSpPr/>
          <p:nvPr/>
        </p:nvSpPr>
        <p:spPr>
          <a:xfrm>
            <a:off x="949569" y="2788355"/>
            <a:ext cx="10288520" cy="936978"/>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cover1">
            <a:extLst>
              <a:ext uri="{FF2B5EF4-FFF2-40B4-BE49-F238E27FC236}">
                <a16:creationId xmlns:a16="http://schemas.microsoft.com/office/drawing/2014/main" id="{B90CFC0F-1E54-4E02-838F-2E322F949E48}"/>
              </a:ext>
            </a:extLst>
          </p:cNvPr>
          <p:cNvSpPr/>
          <p:nvPr/>
        </p:nvSpPr>
        <p:spPr>
          <a:xfrm>
            <a:off x="949569" y="3721382"/>
            <a:ext cx="10288520" cy="97200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cover1">
            <a:extLst>
              <a:ext uri="{FF2B5EF4-FFF2-40B4-BE49-F238E27FC236}">
                <a16:creationId xmlns:a16="http://schemas.microsoft.com/office/drawing/2014/main" id="{6874D7E6-CD01-4D13-8810-B7E34B47433B}"/>
              </a:ext>
            </a:extLst>
          </p:cNvPr>
          <p:cNvSpPr/>
          <p:nvPr/>
        </p:nvSpPr>
        <p:spPr>
          <a:xfrm>
            <a:off x="949569" y="4693382"/>
            <a:ext cx="10288520" cy="713996"/>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cover1">
            <a:extLst>
              <a:ext uri="{FF2B5EF4-FFF2-40B4-BE49-F238E27FC236}">
                <a16:creationId xmlns:a16="http://schemas.microsoft.com/office/drawing/2014/main" id="{CFF61E39-D139-4664-8FF6-725AAC1989D1}"/>
              </a:ext>
            </a:extLst>
          </p:cNvPr>
          <p:cNvSpPr/>
          <p:nvPr/>
        </p:nvSpPr>
        <p:spPr>
          <a:xfrm>
            <a:off x="949569" y="5418667"/>
            <a:ext cx="10288520" cy="998556"/>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custDataLst>
      <p:tags r:id="rId1"/>
    </p:custDataLst>
    <p:extLst>
      <p:ext uri="{BB962C8B-B14F-4D97-AF65-F5344CB8AC3E}">
        <p14:creationId xmlns:p14="http://schemas.microsoft.com/office/powerpoint/2010/main" val="402359850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grpId="1" nodeType="clickEffect">
                                  <p:stCondLst>
                                    <p:cond delay="0"/>
                                  </p:stCondLst>
                                  <p:childTnLst>
                                    <p:animEffect transition="out" filter="fade">
                                      <p:cBhvr>
                                        <p:cTn id="26" dur="500"/>
                                        <p:tgtEl>
                                          <p:spTgt spid="7"/>
                                        </p:tgtEl>
                                      </p:cBhvr>
                                    </p:animEffect>
                                    <p:set>
                                      <p:cBhvr>
                                        <p:cTn id="27"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 grpId="0" animBg="1"/>
      <p:bldP spid="9" grpId="0" animBg="1"/>
      <p:bldP spid="10" grpId="0" animBg="1"/>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8388879" cy="611122"/>
            <a:chOff x="-1235" y="-815"/>
            <a:chExt cx="8388879"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7653494" cy="584775"/>
            </a:xfrm>
            <a:prstGeom prst="rect">
              <a:avLst/>
            </a:prstGeom>
            <a:noFill/>
          </p:spPr>
          <p:txBody>
            <a:bodyPr wrap="square">
              <a:spAutoFit/>
            </a:bodyPr>
            <a:lstStyle/>
            <a:p>
              <a:r>
                <a:rPr lang="en-GB" sz="3200" dirty="0">
                  <a:solidFill>
                    <a:srgbClr val="595959"/>
                  </a:solidFill>
                </a:rPr>
                <a:t>4. Select and prepare facilitators: select</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graphicFrame>
        <p:nvGraphicFramePr>
          <p:cNvPr id="6" name="HHFA table">
            <a:extLst>
              <a:ext uri="{FF2B5EF4-FFF2-40B4-BE49-F238E27FC236}">
                <a16:creationId xmlns:a16="http://schemas.microsoft.com/office/drawing/2014/main" id="{97DD57A5-66D2-41B1-9FC9-98939DFA7B4A}"/>
              </a:ext>
            </a:extLst>
          </p:cNvPr>
          <p:cNvGraphicFramePr>
            <a:graphicFrameLocks noGrp="1"/>
          </p:cNvGraphicFramePr>
          <p:nvPr>
            <p:extLst>
              <p:ext uri="{D42A27DB-BD31-4B8C-83A1-F6EECF244321}">
                <p14:modId xmlns:p14="http://schemas.microsoft.com/office/powerpoint/2010/main" val="5411734"/>
              </p:ext>
            </p:extLst>
          </p:nvPr>
        </p:nvGraphicFramePr>
        <p:xfrm>
          <a:off x="949569" y="1216376"/>
          <a:ext cx="10288520" cy="5200847"/>
        </p:xfrm>
        <a:graphic>
          <a:graphicData uri="http://schemas.openxmlformats.org/drawingml/2006/table">
            <a:tbl>
              <a:tblPr firstRow="1" bandRow="1">
                <a:tableStyleId>{7DF18680-E054-41AD-8BC1-D1AEF772440D}</a:tableStyleId>
              </a:tblPr>
              <a:tblGrid>
                <a:gridCol w="4909364">
                  <a:extLst>
                    <a:ext uri="{9D8B030D-6E8A-4147-A177-3AD203B41FA5}">
                      <a16:colId xmlns:a16="http://schemas.microsoft.com/office/drawing/2014/main" val="2618285126"/>
                    </a:ext>
                  </a:extLst>
                </a:gridCol>
                <a:gridCol w="2630311">
                  <a:extLst>
                    <a:ext uri="{9D8B030D-6E8A-4147-A177-3AD203B41FA5}">
                      <a16:colId xmlns:a16="http://schemas.microsoft.com/office/drawing/2014/main" val="779337543"/>
                    </a:ext>
                  </a:extLst>
                </a:gridCol>
                <a:gridCol w="2748845">
                  <a:extLst>
                    <a:ext uri="{9D8B030D-6E8A-4147-A177-3AD203B41FA5}">
                      <a16:colId xmlns:a16="http://schemas.microsoft.com/office/drawing/2014/main" val="3230710596"/>
                    </a:ext>
                  </a:extLst>
                </a:gridCol>
              </a:tblGrid>
              <a:tr h="680157">
                <a:tc>
                  <a:txBody>
                    <a:bodyPr/>
                    <a:lstStyle/>
                    <a:p>
                      <a:pPr marL="180000" algn="l"/>
                      <a:r>
                        <a:rPr lang="en-GB" sz="2000" dirty="0"/>
                        <a:t>Facilitator Profile</a:t>
                      </a:r>
                    </a:p>
                  </a:txBody>
                  <a:tcPr anchor="ctr">
                    <a:solidFill>
                      <a:srgbClr val="31B09C"/>
                    </a:solidFill>
                  </a:tcPr>
                </a:tc>
                <a:tc>
                  <a:txBody>
                    <a:bodyPr/>
                    <a:lstStyle/>
                    <a:p>
                      <a:pPr algn="ctr"/>
                      <a:r>
                        <a:rPr lang="en-GB" sz="2000" dirty="0"/>
                        <a:t>HHFA content</a:t>
                      </a:r>
                    </a:p>
                  </a:txBody>
                  <a:tcPr anchor="ctr">
                    <a:solidFill>
                      <a:srgbClr val="31B09C"/>
                    </a:solidFill>
                  </a:tcPr>
                </a:tc>
                <a:tc>
                  <a:txBody>
                    <a:bodyPr/>
                    <a:lstStyle/>
                    <a:p>
                      <a:pPr algn="ctr"/>
                      <a:r>
                        <a:rPr lang="en-GB" sz="2000" dirty="0"/>
                        <a:t>Electronic data collection</a:t>
                      </a:r>
                    </a:p>
                  </a:txBody>
                  <a:tcPr anchor="ctr">
                    <a:solidFill>
                      <a:srgbClr val="31B09C"/>
                    </a:solidFill>
                  </a:tcPr>
                </a:tc>
                <a:extLst>
                  <a:ext uri="{0D108BD9-81ED-4DB2-BD59-A6C34878D82A}">
                    <a16:rowId xmlns:a16="http://schemas.microsoft.com/office/drawing/2014/main" val="1386757866"/>
                  </a:ext>
                </a:extLst>
              </a:tr>
              <a:tr h="603724">
                <a:tc>
                  <a:txBody>
                    <a:bodyPr/>
                    <a:lstStyle/>
                    <a:p>
                      <a:pPr marL="180000">
                        <a:spcBef>
                          <a:spcPts val="600"/>
                        </a:spcBef>
                      </a:pPr>
                      <a:r>
                        <a:rPr lang="en-GB" sz="2000" b="1" dirty="0">
                          <a:solidFill>
                            <a:schemeClr val="bg1"/>
                          </a:solidFill>
                        </a:rPr>
                        <a:t>Experience in:</a:t>
                      </a:r>
                    </a:p>
                    <a:p>
                      <a:pPr marL="180000">
                        <a:spcBef>
                          <a:spcPts val="600"/>
                        </a:spcBef>
                      </a:pPr>
                      <a:r>
                        <a:rPr lang="en-GB" sz="2000" b="0" dirty="0">
                          <a:solidFill>
                            <a:schemeClr val="bg1"/>
                          </a:solidFill>
                        </a:rPr>
                        <a:t>SARA, HHFA, health assessments</a:t>
                      </a:r>
                    </a:p>
                  </a:txBody>
                  <a:tcPr anchor="ctr">
                    <a:solidFill>
                      <a:srgbClr val="72C8BC"/>
                    </a:solidFill>
                  </a:tcPr>
                </a:tc>
                <a:tc>
                  <a:txBody>
                    <a:bodyPr/>
                    <a:lstStyle/>
                    <a:p>
                      <a:pPr marL="0" algn="ctr">
                        <a:lnSpc>
                          <a:spcPct val="120000"/>
                        </a:lnSpc>
                        <a:spcBef>
                          <a:spcPts val="600"/>
                        </a:spcBef>
                      </a:pPr>
                      <a:r>
                        <a:rPr lang="en-GB" sz="2000" dirty="0">
                          <a:solidFill>
                            <a:srgbClr val="FF0000"/>
                          </a:solidFill>
                        </a:rPr>
                        <a:t>Preferred</a:t>
                      </a:r>
                    </a:p>
                    <a:p>
                      <a:pPr marL="0" algn="ctr">
                        <a:lnSpc>
                          <a:spcPct val="120000"/>
                        </a:lnSpc>
                        <a:spcBef>
                          <a:spcPts val="600"/>
                        </a:spcBef>
                      </a:pPr>
                      <a:r>
                        <a:rPr lang="en-GB" sz="2000" dirty="0">
                          <a:solidFill>
                            <a:srgbClr val="595959"/>
                          </a:solidFill>
                        </a:rPr>
                        <a:t>(but not required)</a:t>
                      </a:r>
                    </a:p>
                  </a:txBody>
                  <a:tcPr anchor="ctr">
                    <a:solidFill>
                      <a:srgbClr val="CBEBE6"/>
                    </a:solidFill>
                  </a:tcPr>
                </a:tc>
                <a:tc>
                  <a:txBody>
                    <a:bodyPr/>
                    <a:lstStyle/>
                    <a:p>
                      <a:pPr marL="0" algn="ctr">
                        <a:lnSpc>
                          <a:spcPct val="120000"/>
                        </a:lnSpc>
                        <a:spcBef>
                          <a:spcPts val="600"/>
                        </a:spcBef>
                      </a:pPr>
                      <a:r>
                        <a:rPr lang="en-GB" sz="2000" dirty="0">
                          <a:solidFill>
                            <a:srgbClr val="FF0000"/>
                          </a:solidFill>
                        </a:rPr>
                        <a:t>Preferred</a:t>
                      </a:r>
                    </a:p>
                    <a:p>
                      <a:pPr marL="0" algn="ctr">
                        <a:lnSpc>
                          <a:spcPct val="120000"/>
                        </a:lnSpc>
                        <a:spcBef>
                          <a:spcPts val="600"/>
                        </a:spcBef>
                      </a:pPr>
                      <a:r>
                        <a:rPr lang="en-GB" sz="2000" dirty="0">
                          <a:solidFill>
                            <a:srgbClr val="595959"/>
                          </a:solidFill>
                        </a:rPr>
                        <a:t>(but not required)</a:t>
                      </a:r>
                    </a:p>
                  </a:txBody>
                  <a:tcPr anchor="ctr">
                    <a:solidFill>
                      <a:srgbClr val="CBEBE6"/>
                    </a:solidFill>
                  </a:tcPr>
                </a:tc>
                <a:extLst>
                  <a:ext uri="{0D108BD9-81ED-4DB2-BD59-A6C34878D82A}">
                    <a16:rowId xmlns:a16="http://schemas.microsoft.com/office/drawing/2014/main" val="1093359223"/>
                  </a:ext>
                </a:extLst>
              </a:tr>
              <a:tr h="908056">
                <a:tc>
                  <a:txBody>
                    <a:bodyPr/>
                    <a:lstStyle/>
                    <a:p>
                      <a:pPr marL="180000"/>
                      <a:r>
                        <a:rPr lang="en-GB" sz="2000" b="1" dirty="0">
                          <a:solidFill>
                            <a:schemeClr val="bg1"/>
                          </a:solidFill>
                        </a:rPr>
                        <a:t>Experience in:</a:t>
                      </a:r>
                    </a:p>
                    <a:p>
                      <a:pPr marL="180000"/>
                      <a:r>
                        <a:rPr lang="en-GB" sz="2000" b="0" dirty="0">
                          <a:solidFill>
                            <a:schemeClr val="bg1"/>
                          </a:solidFill>
                        </a:rPr>
                        <a:t>Training</a:t>
                      </a:r>
                    </a:p>
                  </a:txBody>
                  <a:tcPr anchor="ctr">
                    <a:solidFill>
                      <a:srgbClr val="72C8BC"/>
                    </a:solidFill>
                  </a:tcPr>
                </a:tc>
                <a:tc>
                  <a:txBody>
                    <a:bodyPr/>
                    <a:lstStyle/>
                    <a:p>
                      <a:pPr marL="0" algn="ctr">
                        <a:lnSpc>
                          <a:spcPct val="120000"/>
                        </a:lnSpc>
                      </a:pPr>
                      <a:r>
                        <a:rPr lang="en-GB" sz="2000" dirty="0">
                          <a:solidFill>
                            <a:srgbClr val="595959"/>
                          </a:solidFill>
                        </a:rPr>
                        <a:t>Required</a:t>
                      </a:r>
                    </a:p>
                  </a:txBody>
                  <a:tcPr anchor="ctr">
                    <a:solidFill>
                      <a:srgbClr val="CBEBE6"/>
                    </a:solidFill>
                  </a:tcPr>
                </a:tc>
                <a:tc>
                  <a:txBody>
                    <a:bodyPr/>
                    <a:lstStyle/>
                    <a:p>
                      <a:pPr marL="0" algn="ctr">
                        <a:lnSpc>
                          <a:spcPct val="120000"/>
                        </a:lnSpc>
                      </a:pPr>
                      <a:r>
                        <a:rPr lang="en-GB" sz="2000" dirty="0">
                          <a:solidFill>
                            <a:srgbClr val="595959"/>
                          </a:solidFill>
                        </a:rPr>
                        <a:t>Required</a:t>
                      </a:r>
                    </a:p>
                  </a:txBody>
                  <a:tcPr anchor="ctr">
                    <a:solidFill>
                      <a:srgbClr val="CBEBE6"/>
                    </a:solidFill>
                  </a:tcPr>
                </a:tc>
                <a:extLst>
                  <a:ext uri="{0D108BD9-81ED-4DB2-BD59-A6C34878D82A}">
                    <a16:rowId xmlns:a16="http://schemas.microsoft.com/office/drawing/2014/main" val="662959316"/>
                  </a:ext>
                </a:extLst>
              </a:tr>
              <a:tr h="972000">
                <a:tc>
                  <a:txBody>
                    <a:bodyPr/>
                    <a:lstStyle/>
                    <a:p>
                      <a:pPr marL="180000"/>
                      <a:r>
                        <a:rPr lang="en-GB" sz="2000" b="1" dirty="0">
                          <a:solidFill>
                            <a:schemeClr val="bg1"/>
                          </a:solidFill>
                        </a:rPr>
                        <a:t>Experience in:</a:t>
                      </a:r>
                    </a:p>
                    <a:p>
                      <a:pPr marL="180000"/>
                      <a:r>
                        <a:rPr lang="en-GB" sz="2000" b="0" dirty="0">
                          <a:solidFill>
                            <a:schemeClr val="bg1"/>
                          </a:solidFill>
                        </a:rPr>
                        <a:t>Clinical provision/oversight of quality health services</a:t>
                      </a:r>
                    </a:p>
                  </a:txBody>
                  <a:tcPr>
                    <a:solidFill>
                      <a:srgbClr val="72C8BC"/>
                    </a:solidFill>
                  </a:tcPr>
                </a:tc>
                <a:tc>
                  <a:txBody>
                    <a:bodyPr/>
                    <a:lstStyle/>
                    <a:p>
                      <a:pPr marL="0" indent="0" algn="ctr">
                        <a:lnSpc>
                          <a:spcPct val="120000"/>
                        </a:lnSpc>
                        <a:spcBef>
                          <a:spcPts val="0"/>
                        </a:spcBef>
                        <a:buFont typeface="Arial" panose="020B0604020202020204" pitchFamily="34" charset="0"/>
                        <a:buNone/>
                      </a:pPr>
                      <a:r>
                        <a:rPr lang="en-GB" sz="2000" dirty="0">
                          <a:solidFill>
                            <a:srgbClr val="595959"/>
                          </a:solidFill>
                        </a:rPr>
                        <a:t>Required</a:t>
                      </a:r>
                    </a:p>
                  </a:txBody>
                  <a:tcPr anchor="ctr">
                    <a:solidFill>
                      <a:srgbClr val="CBEBE6"/>
                    </a:solidFill>
                  </a:tcPr>
                </a:tc>
                <a:tc>
                  <a:txBody>
                    <a:bodyPr/>
                    <a:lstStyle/>
                    <a:p>
                      <a:pPr marL="0" indent="0" algn="ctr">
                        <a:lnSpc>
                          <a:spcPct val="120000"/>
                        </a:lnSpc>
                        <a:buFont typeface="Arial" panose="020B0604020202020204" pitchFamily="34" charset="0"/>
                        <a:buNone/>
                      </a:pPr>
                      <a:endParaRPr lang="en-GB" sz="2000" dirty="0">
                        <a:solidFill>
                          <a:srgbClr val="595959"/>
                        </a:solidFill>
                      </a:endParaRPr>
                    </a:p>
                  </a:txBody>
                  <a:tcPr anchor="ctr">
                    <a:solidFill>
                      <a:srgbClr val="CBEBE6"/>
                    </a:solidFill>
                  </a:tcPr>
                </a:tc>
                <a:extLst>
                  <a:ext uri="{0D108BD9-81ED-4DB2-BD59-A6C34878D82A}">
                    <a16:rowId xmlns:a16="http://schemas.microsoft.com/office/drawing/2014/main" val="2315607305"/>
                  </a:ext>
                </a:extLst>
              </a:tr>
              <a:tr h="612000">
                <a:tc>
                  <a:txBody>
                    <a:bodyPr/>
                    <a:lstStyle/>
                    <a:p>
                      <a:pPr marL="180000"/>
                      <a:r>
                        <a:rPr lang="en-GB" sz="2000" b="1" dirty="0">
                          <a:solidFill>
                            <a:schemeClr val="bg1"/>
                          </a:solidFill>
                        </a:rPr>
                        <a:t>Experience in:</a:t>
                      </a:r>
                    </a:p>
                    <a:p>
                      <a:pPr marL="180000"/>
                      <a:r>
                        <a:rPr lang="en-GB" sz="2000" b="0" dirty="0" err="1">
                          <a:solidFill>
                            <a:schemeClr val="bg1"/>
                          </a:solidFill>
                        </a:rPr>
                        <a:t>CSPro</a:t>
                      </a:r>
                      <a:endParaRPr lang="en-GB" sz="2000" b="0" dirty="0">
                        <a:solidFill>
                          <a:schemeClr val="bg1"/>
                        </a:solidFill>
                      </a:endParaRPr>
                    </a:p>
                  </a:txBody>
                  <a:tcPr>
                    <a:solidFill>
                      <a:srgbClr val="72C8BC"/>
                    </a:solidFill>
                  </a:tcPr>
                </a:tc>
                <a:tc>
                  <a:txBody>
                    <a:bodyPr/>
                    <a:lstStyle/>
                    <a:p>
                      <a:pPr marL="0" indent="0" algn="ctr">
                        <a:lnSpc>
                          <a:spcPct val="120000"/>
                        </a:lnSpc>
                        <a:spcBef>
                          <a:spcPts val="0"/>
                        </a:spcBef>
                        <a:buFont typeface="Arial" panose="020B0604020202020204" pitchFamily="34" charset="0"/>
                        <a:buNone/>
                      </a:pPr>
                      <a:endParaRPr lang="en-GB" sz="2000" dirty="0">
                        <a:solidFill>
                          <a:srgbClr val="FF0000"/>
                        </a:solidFill>
                      </a:endParaRPr>
                    </a:p>
                  </a:txBody>
                  <a:tcPr anchor="ctr">
                    <a:solidFill>
                      <a:srgbClr val="CBEBE6"/>
                    </a:solidFill>
                  </a:tcPr>
                </a:tc>
                <a:tc>
                  <a:txBody>
                    <a:bodyPr/>
                    <a:lstStyle/>
                    <a:p>
                      <a:pPr marL="0" indent="0" algn="ctr">
                        <a:lnSpc>
                          <a:spcPct val="120000"/>
                        </a:lnSpc>
                        <a:buFont typeface="Arial" panose="020B0604020202020204" pitchFamily="34" charset="0"/>
                        <a:buNone/>
                      </a:pPr>
                      <a:r>
                        <a:rPr lang="en-GB" sz="2000" dirty="0">
                          <a:solidFill>
                            <a:srgbClr val="595959"/>
                          </a:solidFill>
                        </a:rPr>
                        <a:t>Required</a:t>
                      </a:r>
                    </a:p>
                  </a:txBody>
                  <a:tcPr anchor="ctr">
                    <a:solidFill>
                      <a:srgbClr val="CBEBE6"/>
                    </a:solidFill>
                  </a:tcPr>
                </a:tc>
                <a:extLst>
                  <a:ext uri="{0D108BD9-81ED-4DB2-BD59-A6C34878D82A}">
                    <a16:rowId xmlns:a16="http://schemas.microsoft.com/office/drawing/2014/main" val="2851224974"/>
                  </a:ext>
                </a:extLst>
              </a:tr>
              <a:tr h="900000">
                <a:tc>
                  <a:txBody>
                    <a:bodyPr/>
                    <a:lstStyle/>
                    <a:p>
                      <a:pPr marL="180000"/>
                      <a:r>
                        <a:rPr lang="en-GB" sz="2000" b="1" dirty="0">
                          <a:solidFill>
                            <a:schemeClr val="bg1"/>
                          </a:solidFill>
                        </a:rPr>
                        <a:t>Experience in:</a:t>
                      </a:r>
                    </a:p>
                    <a:p>
                      <a:pPr marL="180000"/>
                      <a:r>
                        <a:rPr lang="en-GB" sz="2000" b="0" dirty="0">
                          <a:solidFill>
                            <a:schemeClr val="bg1"/>
                          </a:solidFill>
                        </a:rPr>
                        <a:t>Data management of large health services</a:t>
                      </a:r>
                    </a:p>
                  </a:txBody>
                  <a:tcPr>
                    <a:solidFill>
                      <a:srgbClr val="72C8BC"/>
                    </a:solidFill>
                  </a:tcPr>
                </a:tc>
                <a:tc>
                  <a:txBody>
                    <a:bodyPr/>
                    <a:lstStyle/>
                    <a:p>
                      <a:pPr marL="0" indent="0" algn="ctr">
                        <a:lnSpc>
                          <a:spcPct val="120000"/>
                        </a:lnSpc>
                        <a:spcBef>
                          <a:spcPts val="0"/>
                        </a:spcBef>
                        <a:buFont typeface="Arial" panose="020B0604020202020204" pitchFamily="34" charset="0"/>
                        <a:buNone/>
                      </a:pPr>
                      <a:endParaRPr lang="en-GB" sz="2000" dirty="0">
                        <a:solidFill>
                          <a:srgbClr val="FF0000"/>
                        </a:solidFill>
                      </a:endParaRPr>
                    </a:p>
                  </a:txBody>
                  <a:tcPr anchor="ctr">
                    <a:solidFill>
                      <a:srgbClr val="CBEBE6"/>
                    </a:solidFill>
                  </a:tcPr>
                </a:tc>
                <a:tc>
                  <a:txBody>
                    <a:bodyPr/>
                    <a:lstStyle/>
                    <a:p>
                      <a:pPr marL="0" indent="0" algn="ctr">
                        <a:lnSpc>
                          <a:spcPct val="120000"/>
                        </a:lnSpc>
                        <a:buFont typeface="Arial" panose="020B0604020202020204" pitchFamily="34" charset="0"/>
                        <a:buNone/>
                      </a:pPr>
                      <a:r>
                        <a:rPr lang="en-GB" sz="2000" dirty="0">
                          <a:solidFill>
                            <a:srgbClr val="595959"/>
                          </a:solidFill>
                        </a:rPr>
                        <a:t>Required</a:t>
                      </a:r>
                    </a:p>
                  </a:txBody>
                  <a:tcPr anchor="ctr">
                    <a:solidFill>
                      <a:srgbClr val="CBEBE6"/>
                    </a:solidFill>
                  </a:tcPr>
                </a:tc>
                <a:extLst>
                  <a:ext uri="{0D108BD9-81ED-4DB2-BD59-A6C34878D82A}">
                    <a16:rowId xmlns:a16="http://schemas.microsoft.com/office/drawing/2014/main" val="2570655960"/>
                  </a:ext>
                </a:extLst>
              </a:tr>
            </a:tbl>
          </a:graphicData>
        </a:graphic>
      </p:graphicFrame>
      <p:sp>
        <p:nvSpPr>
          <p:cNvPr id="8" name="cover1">
            <a:extLst>
              <a:ext uri="{FF2B5EF4-FFF2-40B4-BE49-F238E27FC236}">
                <a16:creationId xmlns:a16="http://schemas.microsoft.com/office/drawing/2014/main" id="{0BD2EB28-12FC-4E61-A19C-0A5123B9A4E8}"/>
              </a:ext>
            </a:extLst>
          </p:cNvPr>
          <p:cNvSpPr/>
          <p:nvPr/>
        </p:nvSpPr>
        <p:spPr>
          <a:xfrm>
            <a:off x="949569" y="2788355"/>
            <a:ext cx="10288520" cy="91800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cover1">
            <a:extLst>
              <a:ext uri="{FF2B5EF4-FFF2-40B4-BE49-F238E27FC236}">
                <a16:creationId xmlns:a16="http://schemas.microsoft.com/office/drawing/2014/main" id="{5E9D7AD7-1E93-4707-86EF-2F3C206DA2BC}"/>
              </a:ext>
            </a:extLst>
          </p:cNvPr>
          <p:cNvSpPr/>
          <p:nvPr/>
        </p:nvSpPr>
        <p:spPr>
          <a:xfrm>
            <a:off x="949569" y="3706356"/>
            <a:ext cx="10288520" cy="987026"/>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cover1">
            <a:extLst>
              <a:ext uri="{FF2B5EF4-FFF2-40B4-BE49-F238E27FC236}">
                <a16:creationId xmlns:a16="http://schemas.microsoft.com/office/drawing/2014/main" id="{5D2D5358-1732-464E-9AFA-4304E76A8BF1}"/>
              </a:ext>
            </a:extLst>
          </p:cNvPr>
          <p:cNvSpPr/>
          <p:nvPr/>
        </p:nvSpPr>
        <p:spPr>
          <a:xfrm>
            <a:off x="949569" y="4693382"/>
            <a:ext cx="10288520" cy="713996"/>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cover1">
            <a:extLst>
              <a:ext uri="{FF2B5EF4-FFF2-40B4-BE49-F238E27FC236}">
                <a16:creationId xmlns:a16="http://schemas.microsoft.com/office/drawing/2014/main" id="{1FC3082F-C789-491B-8880-94587E21D60E}"/>
              </a:ext>
            </a:extLst>
          </p:cNvPr>
          <p:cNvSpPr/>
          <p:nvPr/>
        </p:nvSpPr>
        <p:spPr>
          <a:xfrm>
            <a:off x="949569" y="5418667"/>
            <a:ext cx="10288520" cy="998556"/>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custDataLst>
      <p:tags r:id="rId1"/>
    </p:custDataLst>
    <p:extLst>
      <p:ext uri="{BB962C8B-B14F-4D97-AF65-F5344CB8AC3E}">
        <p14:creationId xmlns:p14="http://schemas.microsoft.com/office/powerpoint/2010/main" val="289459508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8388879" cy="611122"/>
            <a:chOff x="-1235" y="-815"/>
            <a:chExt cx="8388879"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7653494" cy="584775"/>
            </a:xfrm>
            <a:prstGeom prst="rect">
              <a:avLst/>
            </a:prstGeom>
            <a:noFill/>
          </p:spPr>
          <p:txBody>
            <a:bodyPr wrap="square">
              <a:spAutoFit/>
            </a:bodyPr>
            <a:lstStyle/>
            <a:p>
              <a:r>
                <a:rPr lang="en-GB" sz="3200" dirty="0">
                  <a:solidFill>
                    <a:srgbClr val="595959"/>
                  </a:solidFill>
                </a:rPr>
                <a:t>4. Select and prepare facilitators: select</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graphicFrame>
        <p:nvGraphicFramePr>
          <p:cNvPr id="6" name="HHFA table">
            <a:extLst>
              <a:ext uri="{FF2B5EF4-FFF2-40B4-BE49-F238E27FC236}">
                <a16:creationId xmlns:a16="http://schemas.microsoft.com/office/drawing/2014/main" id="{FF2E1B26-F84E-4AC3-AC49-9E0D8B156A77}"/>
              </a:ext>
            </a:extLst>
          </p:cNvPr>
          <p:cNvGraphicFramePr>
            <a:graphicFrameLocks noGrp="1"/>
          </p:cNvGraphicFramePr>
          <p:nvPr>
            <p:extLst>
              <p:ext uri="{D42A27DB-BD31-4B8C-83A1-F6EECF244321}">
                <p14:modId xmlns:p14="http://schemas.microsoft.com/office/powerpoint/2010/main" val="3865574783"/>
              </p:ext>
            </p:extLst>
          </p:nvPr>
        </p:nvGraphicFramePr>
        <p:xfrm>
          <a:off x="949569" y="1216376"/>
          <a:ext cx="10288520" cy="5200847"/>
        </p:xfrm>
        <a:graphic>
          <a:graphicData uri="http://schemas.openxmlformats.org/drawingml/2006/table">
            <a:tbl>
              <a:tblPr firstRow="1" bandRow="1">
                <a:tableStyleId>{7DF18680-E054-41AD-8BC1-D1AEF772440D}</a:tableStyleId>
              </a:tblPr>
              <a:tblGrid>
                <a:gridCol w="4909364">
                  <a:extLst>
                    <a:ext uri="{9D8B030D-6E8A-4147-A177-3AD203B41FA5}">
                      <a16:colId xmlns:a16="http://schemas.microsoft.com/office/drawing/2014/main" val="2618285126"/>
                    </a:ext>
                  </a:extLst>
                </a:gridCol>
                <a:gridCol w="2630311">
                  <a:extLst>
                    <a:ext uri="{9D8B030D-6E8A-4147-A177-3AD203B41FA5}">
                      <a16:colId xmlns:a16="http://schemas.microsoft.com/office/drawing/2014/main" val="779337543"/>
                    </a:ext>
                  </a:extLst>
                </a:gridCol>
                <a:gridCol w="2748845">
                  <a:extLst>
                    <a:ext uri="{9D8B030D-6E8A-4147-A177-3AD203B41FA5}">
                      <a16:colId xmlns:a16="http://schemas.microsoft.com/office/drawing/2014/main" val="3230710596"/>
                    </a:ext>
                  </a:extLst>
                </a:gridCol>
              </a:tblGrid>
              <a:tr h="680157">
                <a:tc>
                  <a:txBody>
                    <a:bodyPr/>
                    <a:lstStyle/>
                    <a:p>
                      <a:pPr marL="180000" algn="l"/>
                      <a:r>
                        <a:rPr lang="en-GB" sz="2000" dirty="0"/>
                        <a:t>Facilitator Profile</a:t>
                      </a:r>
                    </a:p>
                  </a:txBody>
                  <a:tcPr anchor="ctr">
                    <a:solidFill>
                      <a:srgbClr val="31B09C"/>
                    </a:solidFill>
                  </a:tcPr>
                </a:tc>
                <a:tc>
                  <a:txBody>
                    <a:bodyPr/>
                    <a:lstStyle/>
                    <a:p>
                      <a:pPr algn="ctr"/>
                      <a:r>
                        <a:rPr lang="en-GB" sz="2000" dirty="0"/>
                        <a:t>HHFA content</a:t>
                      </a:r>
                    </a:p>
                  </a:txBody>
                  <a:tcPr anchor="ctr">
                    <a:solidFill>
                      <a:srgbClr val="31B09C"/>
                    </a:solidFill>
                  </a:tcPr>
                </a:tc>
                <a:tc>
                  <a:txBody>
                    <a:bodyPr/>
                    <a:lstStyle/>
                    <a:p>
                      <a:pPr algn="ctr"/>
                      <a:r>
                        <a:rPr lang="en-GB" sz="2000" dirty="0"/>
                        <a:t>Electronic data collection</a:t>
                      </a:r>
                    </a:p>
                  </a:txBody>
                  <a:tcPr anchor="ctr">
                    <a:solidFill>
                      <a:srgbClr val="31B09C"/>
                    </a:solidFill>
                  </a:tcPr>
                </a:tc>
                <a:extLst>
                  <a:ext uri="{0D108BD9-81ED-4DB2-BD59-A6C34878D82A}">
                    <a16:rowId xmlns:a16="http://schemas.microsoft.com/office/drawing/2014/main" val="1386757866"/>
                  </a:ext>
                </a:extLst>
              </a:tr>
              <a:tr h="603724">
                <a:tc>
                  <a:txBody>
                    <a:bodyPr/>
                    <a:lstStyle/>
                    <a:p>
                      <a:pPr marL="180000">
                        <a:spcBef>
                          <a:spcPts val="600"/>
                        </a:spcBef>
                      </a:pPr>
                      <a:r>
                        <a:rPr lang="en-GB" sz="2000" b="1" dirty="0">
                          <a:solidFill>
                            <a:schemeClr val="bg1"/>
                          </a:solidFill>
                        </a:rPr>
                        <a:t>Experience in:</a:t>
                      </a:r>
                    </a:p>
                    <a:p>
                      <a:pPr marL="180000">
                        <a:spcBef>
                          <a:spcPts val="600"/>
                        </a:spcBef>
                      </a:pPr>
                      <a:r>
                        <a:rPr lang="en-GB" sz="2000" b="0" dirty="0">
                          <a:solidFill>
                            <a:schemeClr val="bg1"/>
                          </a:solidFill>
                        </a:rPr>
                        <a:t>SARA, HHFA, health assessments</a:t>
                      </a:r>
                    </a:p>
                  </a:txBody>
                  <a:tcPr anchor="ctr">
                    <a:solidFill>
                      <a:srgbClr val="72C8BC"/>
                    </a:solidFill>
                  </a:tcPr>
                </a:tc>
                <a:tc>
                  <a:txBody>
                    <a:bodyPr/>
                    <a:lstStyle/>
                    <a:p>
                      <a:pPr marL="0" algn="ctr">
                        <a:lnSpc>
                          <a:spcPct val="120000"/>
                        </a:lnSpc>
                        <a:spcBef>
                          <a:spcPts val="600"/>
                        </a:spcBef>
                      </a:pPr>
                      <a:r>
                        <a:rPr lang="en-GB" sz="2000" dirty="0">
                          <a:solidFill>
                            <a:srgbClr val="FF0000"/>
                          </a:solidFill>
                        </a:rPr>
                        <a:t>Preferred</a:t>
                      </a:r>
                    </a:p>
                    <a:p>
                      <a:pPr marL="0" algn="ctr">
                        <a:lnSpc>
                          <a:spcPct val="120000"/>
                        </a:lnSpc>
                        <a:spcBef>
                          <a:spcPts val="600"/>
                        </a:spcBef>
                      </a:pPr>
                      <a:r>
                        <a:rPr lang="en-GB" sz="2000" dirty="0">
                          <a:solidFill>
                            <a:srgbClr val="595959"/>
                          </a:solidFill>
                        </a:rPr>
                        <a:t>(but not required)</a:t>
                      </a:r>
                    </a:p>
                  </a:txBody>
                  <a:tcPr anchor="ctr">
                    <a:solidFill>
                      <a:srgbClr val="CBEBE6"/>
                    </a:solidFill>
                  </a:tcPr>
                </a:tc>
                <a:tc>
                  <a:txBody>
                    <a:bodyPr/>
                    <a:lstStyle/>
                    <a:p>
                      <a:pPr marL="0" algn="ctr">
                        <a:lnSpc>
                          <a:spcPct val="120000"/>
                        </a:lnSpc>
                        <a:spcBef>
                          <a:spcPts val="600"/>
                        </a:spcBef>
                      </a:pPr>
                      <a:r>
                        <a:rPr lang="en-GB" sz="2000" dirty="0">
                          <a:solidFill>
                            <a:srgbClr val="FF0000"/>
                          </a:solidFill>
                        </a:rPr>
                        <a:t>Preferred</a:t>
                      </a:r>
                    </a:p>
                    <a:p>
                      <a:pPr marL="0" algn="ctr">
                        <a:lnSpc>
                          <a:spcPct val="120000"/>
                        </a:lnSpc>
                        <a:spcBef>
                          <a:spcPts val="600"/>
                        </a:spcBef>
                      </a:pPr>
                      <a:r>
                        <a:rPr lang="en-GB" sz="2000" dirty="0">
                          <a:solidFill>
                            <a:srgbClr val="595959"/>
                          </a:solidFill>
                        </a:rPr>
                        <a:t>(but not required)</a:t>
                      </a:r>
                    </a:p>
                  </a:txBody>
                  <a:tcPr anchor="ctr">
                    <a:solidFill>
                      <a:srgbClr val="CBEBE6"/>
                    </a:solidFill>
                  </a:tcPr>
                </a:tc>
                <a:extLst>
                  <a:ext uri="{0D108BD9-81ED-4DB2-BD59-A6C34878D82A}">
                    <a16:rowId xmlns:a16="http://schemas.microsoft.com/office/drawing/2014/main" val="1093359223"/>
                  </a:ext>
                </a:extLst>
              </a:tr>
              <a:tr h="908056">
                <a:tc>
                  <a:txBody>
                    <a:bodyPr/>
                    <a:lstStyle/>
                    <a:p>
                      <a:pPr marL="180000"/>
                      <a:r>
                        <a:rPr lang="en-GB" sz="2000" b="1" dirty="0">
                          <a:solidFill>
                            <a:schemeClr val="bg1"/>
                          </a:solidFill>
                        </a:rPr>
                        <a:t>Experience in:</a:t>
                      </a:r>
                    </a:p>
                    <a:p>
                      <a:pPr marL="180000"/>
                      <a:r>
                        <a:rPr lang="en-GB" sz="2000" b="0" dirty="0">
                          <a:solidFill>
                            <a:schemeClr val="bg1"/>
                          </a:solidFill>
                        </a:rPr>
                        <a:t>Training</a:t>
                      </a:r>
                    </a:p>
                  </a:txBody>
                  <a:tcPr anchor="ctr">
                    <a:solidFill>
                      <a:srgbClr val="72C8BC"/>
                    </a:solidFill>
                  </a:tcPr>
                </a:tc>
                <a:tc>
                  <a:txBody>
                    <a:bodyPr/>
                    <a:lstStyle/>
                    <a:p>
                      <a:pPr marL="0" algn="ctr">
                        <a:lnSpc>
                          <a:spcPct val="120000"/>
                        </a:lnSpc>
                      </a:pPr>
                      <a:r>
                        <a:rPr lang="en-GB" sz="2000" dirty="0">
                          <a:solidFill>
                            <a:srgbClr val="595959"/>
                          </a:solidFill>
                        </a:rPr>
                        <a:t>Required</a:t>
                      </a:r>
                    </a:p>
                  </a:txBody>
                  <a:tcPr anchor="ctr">
                    <a:solidFill>
                      <a:srgbClr val="CBEBE6"/>
                    </a:solidFill>
                  </a:tcPr>
                </a:tc>
                <a:tc>
                  <a:txBody>
                    <a:bodyPr/>
                    <a:lstStyle/>
                    <a:p>
                      <a:pPr marL="0" algn="ctr">
                        <a:lnSpc>
                          <a:spcPct val="120000"/>
                        </a:lnSpc>
                      </a:pPr>
                      <a:r>
                        <a:rPr lang="en-GB" sz="2000" dirty="0">
                          <a:solidFill>
                            <a:srgbClr val="595959"/>
                          </a:solidFill>
                        </a:rPr>
                        <a:t>Required</a:t>
                      </a:r>
                    </a:p>
                  </a:txBody>
                  <a:tcPr anchor="ctr">
                    <a:solidFill>
                      <a:srgbClr val="CBEBE6"/>
                    </a:solidFill>
                  </a:tcPr>
                </a:tc>
                <a:extLst>
                  <a:ext uri="{0D108BD9-81ED-4DB2-BD59-A6C34878D82A}">
                    <a16:rowId xmlns:a16="http://schemas.microsoft.com/office/drawing/2014/main" val="662959316"/>
                  </a:ext>
                </a:extLst>
              </a:tr>
              <a:tr h="972000">
                <a:tc>
                  <a:txBody>
                    <a:bodyPr/>
                    <a:lstStyle/>
                    <a:p>
                      <a:pPr marL="180000"/>
                      <a:r>
                        <a:rPr lang="en-GB" sz="2000" b="1" dirty="0">
                          <a:solidFill>
                            <a:schemeClr val="bg1"/>
                          </a:solidFill>
                        </a:rPr>
                        <a:t>Experience in:</a:t>
                      </a:r>
                    </a:p>
                    <a:p>
                      <a:pPr marL="180000"/>
                      <a:r>
                        <a:rPr lang="en-GB" sz="2000" b="0" dirty="0">
                          <a:solidFill>
                            <a:schemeClr val="bg1"/>
                          </a:solidFill>
                        </a:rPr>
                        <a:t>Clinical provision/oversight of quality health services</a:t>
                      </a:r>
                    </a:p>
                  </a:txBody>
                  <a:tcPr>
                    <a:solidFill>
                      <a:srgbClr val="72C8BC"/>
                    </a:solidFill>
                  </a:tcPr>
                </a:tc>
                <a:tc>
                  <a:txBody>
                    <a:bodyPr/>
                    <a:lstStyle/>
                    <a:p>
                      <a:pPr marL="0" indent="0" algn="ctr">
                        <a:lnSpc>
                          <a:spcPct val="120000"/>
                        </a:lnSpc>
                        <a:spcBef>
                          <a:spcPts val="0"/>
                        </a:spcBef>
                        <a:buFont typeface="Arial" panose="020B0604020202020204" pitchFamily="34" charset="0"/>
                        <a:buNone/>
                      </a:pPr>
                      <a:r>
                        <a:rPr lang="en-GB" sz="2000" dirty="0">
                          <a:solidFill>
                            <a:srgbClr val="595959"/>
                          </a:solidFill>
                        </a:rPr>
                        <a:t>Required</a:t>
                      </a:r>
                    </a:p>
                  </a:txBody>
                  <a:tcPr anchor="ctr">
                    <a:solidFill>
                      <a:srgbClr val="CBEBE6"/>
                    </a:solidFill>
                  </a:tcPr>
                </a:tc>
                <a:tc>
                  <a:txBody>
                    <a:bodyPr/>
                    <a:lstStyle/>
                    <a:p>
                      <a:pPr marL="0" indent="0" algn="ctr">
                        <a:lnSpc>
                          <a:spcPct val="120000"/>
                        </a:lnSpc>
                        <a:buFont typeface="Arial" panose="020B0604020202020204" pitchFamily="34" charset="0"/>
                        <a:buNone/>
                      </a:pPr>
                      <a:endParaRPr lang="en-GB" sz="2000" dirty="0">
                        <a:solidFill>
                          <a:srgbClr val="595959"/>
                        </a:solidFill>
                      </a:endParaRPr>
                    </a:p>
                  </a:txBody>
                  <a:tcPr anchor="ctr">
                    <a:solidFill>
                      <a:srgbClr val="CBEBE6"/>
                    </a:solidFill>
                  </a:tcPr>
                </a:tc>
                <a:extLst>
                  <a:ext uri="{0D108BD9-81ED-4DB2-BD59-A6C34878D82A}">
                    <a16:rowId xmlns:a16="http://schemas.microsoft.com/office/drawing/2014/main" val="2315607305"/>
                  </a:ext>
                </a:extLst>
              </a:tr>
              <a:tr h="612000">
                <a:tc>
                  <a:txBody>
                    <a:bodyPr/>
                    <a:lstStyle/>
                    <a:p>
                      <a:pPr marL="180000"/>
                      <a:r>
                        <a:rPr lang="en-GB" sz="2000" b="1" dirty="0">
                          <a:solidFill>
                            <a:schemeClr val="bg1"/>
                          </a:solidFill>
                        </a:rPr>
                        <a:t>Experience in:</a:t>
                      </a:r>
                    </a:p>
                    <a:p>
                      <a:pPr marL="180000"/>
                      <a:r>
                        <a:rPr lang="en-GB" sz="2000" b="0" dirty="0" err="1">
                          <a:solidFill>
                            <a:schemeClr val="bg1"/>
                          </a:solidFill>
                        </a:rPr>
                        <a:t>CSPro</a:t>
                      </a:r>
                      <a:endParaRPr lang="en-GB" sz="2000" b="0" dirty="0">
                        <a:solidFill>
                          <a:schemeClr val="bg1"/>
                        </a:solidFill>
                      </a:endParaRPr>
                    </a:p>
                  </a:txBody>
                  <a:tcPr>
                    <a:solidFill>
                      <a:srgbClr val="72C8BC"/>
                    </a:solidFill>
                  </a:tcPr>
                </a:tc>
                <a:tc>
                  <a:txBody>
                    <a:bodyPr/>
                    <a:lstStyle/>
                    <a:p>
                      <a:pPr marL="0" indent="0" algn="ctr">
                        <a:lnSpc>
                          <a:spcPct val="120000"/>
                        </a:lnSpc>
                        <a:spcBef>
                          <a:spcPts val="0"/>
                        </a:spcBef>
                        <a:buFont typeface="Arial" panose="020B0604020202020204" pitchFamily="34" charset="0"/>
                        <a:buNone/>
                      </a:pPr>
                      <a:endParaRPr lang="en-GB" sz="2000" dirty="0">
                        <a:solidFill>
                          <a:srgbClr val="FF0000"/>
                        </a:solidFill>
                      </a:endParaRPr>
                    </a:p>
                  </a:txBody>
                  <a:tcPr anchor="ctr">
                    <a:solidFill>
                      <a:srgbClr val="CBEBE6"/>
                    </a:solidFill>
                  </a:tcPr>
                </a:tc>
                <a:tc>
                  <a:txBody>
                    <a:bodyPr/>
                    <a:lstStyle/>
                    <a:p>
                      <a:pPr marL="0" indent="0" algn="ctr">
                        <a:lnSpc>
                          <a:spcPct val="120000"/>
                        </a:lnSpc>
                        <a:buFont typeface="Arial" panose="020B0604020202020204" pitchFamily="34" charset="0"/>
                        <a:buNone/>
                      </a:pPr>
                      <a:r>
                        <a:rPr lang="en-GB" sz="2000" dirty="0">
                          <a:solidFill>
                            <a:srgbClr val="595959"/>
                          </a:solidFill>
                        </a:rPr>
                        <a:t>Required</a:t>
                      </a:r>
                    </a:p>
                  </a:txBody>
                  <a:tcPr anchor="ctr">
                    <a:solidFill>
                      <a:srgbClr val="CBEBE6"/>
                    </a:solidFill>
                  </a:tcPr>
                </a:tc>
                <a:extLst>
                  <a:ext uri="{0D108BD9-81ED-4DB2-BD59-A6C34878D82A}">
                    <a16:rowId xmlns:a16="http://schemas.microsoft.com/office/drawing/2014/main" val="2851224974"/>
                  </a:ext>
                </a:extLst>
              </a:tr>
              <a:tr h="900000">
                <a:tc>
                  <a:txBody>
                    <a:bodyPr/>
                    <a:lstStyle/>
                    <a:p>
                      <a:pPr marL="180000"/>
                      <a:r>
                        <a:rPr lang="en-GB" sz="2000" b="1" dirty="0">
                          <a:solidFill>
                            <a:schemeClr val="bg1"/>
                          </a:solidFill>
                        </a:rPr>
                        <a:t>Experience in:</a:t>
                      </a:r>
                    </a:p>
                    <a:p>
                      <a:pPr marL="180000"/>
                      <a:r>
                        <a:rPr lang="en-GB" sz="2000" b="0" dirty="0">
                          <a:solidFill>
                            <a:schemeClr val="bg1"/>
                          </a:solidFill>
                        </a:rPr>
                        <a:t>Data management of large health services</a:t>
                      </a:r>
                    </a:p>
                  </a:txBody>
                  <a:tcPr>
                    <a:solidFill>
                      <a:srgbClr val="72C8BC"/>
                    </a:solidFill>
                  </a:tcPr>
                </a:tc>
                <a:tc>
                  <a:txBody>
                    <a:bodyPr/>
                    <a:lstStyle/>
                    <a:p>
                      <a:pPr marL="0" indent="0" algn="ctr">
                        <a:lnSpc>
                          <a:spcPct val="120000"/>
                        </a:lnSpc>
                        <a:spcBef>
                          <a:spcPts val="0"/>
                        </a:spcBef>
                        <a:buFont typeface="Arial" panose="020B0604020202020204" pitchFamily="34" charset="0"/>
                        <a:buNone/>
                      </a:pPr>
                      <a:endParaRPr lang="en-GB" sz="2000" dirty="0">
                        <a:solidFill>
                          <a:srgbClr val="FF0000"/>
                        </a:solidFill>
                      </a:endParaRPr>
                    </a:p>
                  </a:txBody>
                  <a:tcPr anchor="ctr">
                    <a:solidFill>
                      <a:srgbClr val="CBEBE6"/>
                    </a:solidFill>
                  </a:tcPr>
                </a:tc>
                <a:tc>
                  <a:txBody>
                    <a:bodyPr/>
                    <a:lstStyle/>
                    <a:p>
                      <a:pPr marL="0" indent="0" algn="ctr">
                        <a:lnSpc>
                          <a:spcPct val="120000"/>
                        </a:lnSpc>
                        <a:buFont typeface="Arial" panose="020B0604020202020204" pitchFamily="34" charset="0"/>
                        <a:buNone/>
                      </a:pPr>
                      <a:r>
                        <a:rPr lang="en-GB" sz="2000" dirty="0">
                          <a:solidFill>
                            <a:srgbClr val="595959"/>
                          </a:solidFill>
                        </a:rPr>
                        <a:t>Required</a:t>
                      </a:r>
                    </a:p>
                  </a:txBody>
                  <a:tcPr anchor="ctr">
                    <a:solidFill>
                      <a:srgbClr val="CBEBE6"/>
                    </a:solidFill>
                  </a:tcPr>
                </a:tc>
                <a:extLst>
                  <a:ext uri="{0D108BD9-81ED-4DB2-BD59-A6C34878D82A}">
                    <a16:rowId xmlns:a16="http://schemas.microsoft.com/office/drawing/2014/main" val="2570655960"/>
                  </a:ext>
                </a:extLst>
              </a:tr>
            </a:tbl>
          </a:graphicData>
        </a:graphic>
      </p:graphicFrame>
      <p:sp>
        <p:nvSpPr>
          <p:cNvPr id="8" name="cover1">
            <a:extLst>
              <a:ext uri="{FF2B5EF4-FFF2-40B4-BE49-F238E27FC236}">
                <a16:creationId xmlns:a16="http://schemas.microsoft.com/office/drawing/2014/main" id="{E088AC8B-CD7B-4198-8BBC-0EFC6AECCA51}"/>
              </a:ext>
            </a:extLst>
          </p:cNvPr>
          <p:cNvSpPr/>
          <p:nvPr/>
        </p:nvSpPr>
        <p:spPr>
          <a:xfrm>
            <a:off x="949569" y="3706356"/>
            <a:ext cx="10288520" cy="987026"/>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cover1">
            <a:extLst>
              <a:ext uri="{FF2B5EF4-FFF2-40B4-BE49-F238E27FC236}">
                <a16:creationId xmlns:a16="http://schemas.microsoft.com/office/drawing/2014/main" id="{2E3A7F23-642B-4435-AF42-E2B027B58D3F}"/>
              </a:ext>
            </a:extLst>
          </p:cNvPr>
          <p:cNvSpPr/>
          <p:nvPr/>
        </p:nvSpPr>
        <p:spPr>
          <a:xfrm>
            <a:off x="949569" y="4693382"/>
            <a:ext cx="10288520" cy="713996"/>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cover1">
            <a:extLst>
              <a:ext uri="{FF2B5EF4-FFF2-40B4-BE49-F238E27FC236}">
                <a16:creationId xmlns:a16="http://schemas.microsoft.com/office/drawing/2014/main" id="{1DA9B317-4EEB-443F-80EF-990862068EBF}"/>
              </a:ext>
            </a:extLst>
          </p:cNvPr>
          <p:cNvSpPr/>
          <p:nvPr/>
        </p:nvSpPr>
        <p:spPr>
          <a:xfrm>
            <a:off x="949569" y="5418667"/>
            <a:ext cx="10288520" cy="998556"/>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custDataLst>
      <p:tags r:id="rId1"/>
    </p:custDataLst>
    <p:extLst>
      <p:ext uri="{BB962C8B-B14F-4D97-AF65-F5344CB8AC3E}">
        <p14:creationId xmlns:p14="http://schemas.microsoft.com/office/powerpoint/2010/main" val="304393068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8388879" cy="611122"/>
            <a:chOff x="-1235" y="-815"/>
            <a:chExt cx="8388879"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7653494" cy="584775"/>
            </a:xfrm>
            <a:prstGeom prst="rect">
              <a:avLst/>
            </a:prstGeom>
            <a:noFill/>
          </p:spPr>
          <p:txBody>
            <a:bodyPr wrap="square">
              <a:spAutoFit/>
            </a:bodyPr>
            <a:lstStyle/>
            <a:p>
              <a:r>
                <a:rPr lang="en-GB" sz="3200" dirty="0">
                  <a:solidFill>
                    <a:srgbClr val="595959"/>
                  </a:solidFill>
                </a:rPr>
                <a:t>4. Select and prepare facilitators: select</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graphicFrame>
        <p:nvGraphicFramePr>
          <p:cNvPr id="6" name="HHFA table">
            <a:extLst>
              <a:ext uri="{FF2B5EF4-FFF2-40B4-BE49-F238E27FC236}">
                <a16:creationId xmlns:a16="http://schemas.microsoft.com/office/drawing/2014/main" id="{C6217D64-5123-4078-808D-11E77564DCD9}"/>
              </a:ext>
            </a:extLst>
          </p:cNvPr>
          <p:cNvGraphicFramePr>
            <a:graphicFrameLocks noGrp="1"/>
          </p:cNvGraphicFramePr>
          <p:nvPr>
            <p:extLst>
              <p:ext uri="{D42A27DB-BD31-4B8C-83A1-F6EECF244321}">
                <p14:modId xmlns:p14="http://schemas.microsoft.com/office/powerpoint/2010/main" val="3379475553"/>
              </p:ext>
            </p:extLst>
          </p:nvPr>
        </p:nvGraphicFramePr>
        <p:xfrm>
          <a:off x="949569" y="1216376"/>
          <a:ext cx="10288520" cy="5200847"/>
        </p:xfrm>
        <a:graphic>
          <a:graphicData uri="http://schemas.openxmlformats.org/drawingml/2006/table">
            <a:tbl>
              <a:tblPr firstRow="1" bandRow="1">
                <a:tableStyleId>{7DF18680-E054-41AD-8BC1-D1AEF772440D}</a:tableStyleId>
              </a:tblPr>
              <a:tblGrid>
                <a:gridCol w="4909364">
                  <a:extLst>
                    <a:ext uri="{9D8B030D-6E8A-4147-A177-3AD203B41FA5}">
                      <a16:colId xmlns:a16="http://schemas.microsoft.com/office/drawing/2014/main" val="2618285126"/>
                    </a:ext>
                  </a:extLst>
                </a:gridCol>
                <a:gridCol w="2630311">
                  <a:extLst>
                    <a:ext uri="{9D8B030D-6E8A-4147-A177-3AD203B41FA5}">
                      <a16:colId xmlns:a16="http://schemas.microsoft.com/office/drawing/2014/main" val="779337543"/>
                    </a:ext>
                  </a:extLst>
                </a:gridCol>
                <a:gridCol w="2748845">
                  <a:extLst>
                    <a:ext uri="{9D8B030D-6E8A-4147-A177-3AD203B41FA5}">
                      <a16:colId xmlns:a16="http://schemas.microsoft.com/office/drawing/2014/main" val="3230710596"/>
                    </a:ext>
                  </a:extLst>
                </a:gridCol>
              </a:tblGrid>
              <a:tr h="680157">
                <a:tc>
                  <a:txBody>
                    <a:bodyPr/>
                    <a:lstStyle/>
                    <a:p>
                      <a:pPr marL="180000" algn="l"/>
                      <a:r>
                        <a:rPr lang="en-GB" sz="2000" dirty="0"/>
                        <a:t>Facilitator Profile</a:t>
                      </a:r>
                    </a:p>
                  </a:txBody>
                  <a:tcPr anchor="ctr">
                    <a:solidFill>
                      <a:srgbClr val="31B09C"/>
                    </a:solidFill>
                  </a:tcPr>
                </a:tc>
                <a:tc>
                  <a:txBody>
                    <a:bodyPr/>
                    <a:lstStyle/>
                    <a:p>
                      <a:pPr algn="ctr"/>
                      <a:r>
                        <a:rPr lang="en-GB" sz="2000" dirty="0"/>
                        <a:t>HHFA content</a:t>
                      </a:r>
                    </a:p>
                  </a:txBody>
                  <a:tcPr anchor="ctr">
                    <a:solidFill>
                      <a:srgbClr val="31B09C"/>
                    </a:solidFill>
                  </a:tcPr>
                </a:tc>
                <a:tc>
                  <a:txBody>
                    <a:bodyPr/>
                    <a:lstStyle/>
                    <a:p>
                      <a:pPr algn="ctr"/>
                      <a:r>
                        <a:rPr lang="en-GB" sz="2000" dirty="0"/>
                        <a:t>Electronic data collection</a:t>
                      </a:r>
                    </a:p>
                  </a:txBody>
                  <a:tcPr anchor="ctr">
                    <a:solidFill>
                      <a:srgbClr val="31B09C"/>
                    </a:solidFill>
                  </a:tcPr>
                </a:tc>
                <a:extLst>
                  <a:ext uri="{0D108BD9-81ED-4DB2-BD59-A6C34878D82A}">
                    <a16:rowId xmlns:a16="http://schemas.microsoft.com/office/drawing/2014/main" val="1386757866"/>
                  </a:ext>
                </a:extLst>
              </a:tr>
              <a:tr h="603724">
                <a:tc>
                  <a:txBody>
                    <a:bodyPr/>
                    <a:lstStyle/>
                    <a:p>
                      <a:pPr marL="180000">
                        <a:spcBef>
                          <a:spcPts val="600"/>
                        </a:spcBef>
                      </a:pPr>
                      <a:r>
                        <a:rPr lang="en-GB" sz="2000" b="1" dirty="0">
                          <a:solidFill>
                            <a:schemeClr val="bg1"/>
                          </a:solidFill>
                        </a:rPr>
                        <a:t>Experience in:</a:t>
                      </a:r>
                    </a:p>
                    <a:p>
                      <a:pPr marL="180000">
                        <a:spcBef>
                          <a:spcPts val="600"/>
                        </a:spcBef>
                      </a:pPr>
                      <a:r>
                        <a:rPr lang="en-GB" sz="2000" b="0" dirty="0">
                          <a:solidFill>
                            <a:schemeClr val="bg1"/>
                          </a:solidFill>
                        </a:rPr>
                        <a:t>SARA, HHFA, health assessments</a:t>
                      </a:r>
                    </a:p>
                  </a:txBody>
                  <a:tcPr anchor="ctr">
                    <a:solidFill>
                      <a:srgbClr val="72C8BC"/>
                    </a:solidFill>
                  </a:tcPr>
                </a:tc>
                <a:tc>
                  <a:txBody>
                    <a:bodyPr/>
                    <a:lstStyle/>
                    <a:p>
                      <a:pPr marL="0" algn="ctr">
                        <a:lnSpc>
                          <a:spcPct val="120000"/>
                        </a:lnSpc>
                        <a:spcBef>
                          <a:spcPts val="600"/>
                        </a:spcBef>
                      </a:pPr>
                      <a:r>
                        <a:rPr lang="en-GB" sz="2000" dirty="0">
                          <a:solidFill>
                            <a:srgbClr val="FF0000"/>
                          </a:solidFill>
                        </a:rPr>
                        <a:t>Preferred</a:t>
                      </a:r>
                    </a:p>
                    <a:p>
                      <a:pPr marL="0" algn="ctr">
                        <a:lnSpc>
                          <a:spcPct val="120000"/>
                        </a:lnSpc>
                        <a:spcBef>
                          <a:spcPts val="600"/>
                        </a:spcBef>
                      </a:pPr>
                      <a:r>
                        <a:rPr lang="en-GB" sz="2000" dirty="0">
                          <a:solidFill>
                            <a:srgbClr val="595959"/>
                          </a:solidFill>
                        </a:rPr>
                        <a:t>(but not required)</a:t>
                      </a:r>
                    </a:p>
                  </a:txBody>
                  <a:tcPr anchor="ctr">
                    <a:solidFill>
                      <a:srgbClr val="CBEBE6"/>
                    </a:solidFill>
                  </a:tcPr>
                </a:tc>
                <a:tc>
                  <a:txBody>
                    <a:bodyPr/>
                    <a:lstStyle/>
                    <a:p>
                      <a:pPr marL="0" algn="ctr">
                        <a:lnSpc>
                          <a:spcPct val="120000"/>
                        </a:lnSpc>
                        <a:spcBef>
                          <a:spcPts val="600"/>
                        </a:spcBef>
                      </a:pPr>
                      <a:r>
                        <a:rPr lang="en-GB" sz="2000" dirty="0">
                          <a:solidFill>
                            <a:srgbClr val="FF0000"/>
                          </a:solidFill>
                        </a:rPr>
                        <a:t>Preferred</a:t>
                      </a:r>
                    </a:p>
                    <a:p>
                      <a:pPr marL="0" algn="ctr">
                        <a:lnSpc>
                          <a:spcPct val="120000"/>
                        </a:lnSpc>
                        <a:spcBef>
                          <a:spcPts val="600"/>
                        </a:spcBef>
                      </a:pPr>
                      <a:r>
                        <a:rPr lang="en-GB" sz="2000" dirty="0">
                          <a:solidFill>
                            <a:srgbClr val="595959"/>
                          </a:solidFill>
                        </a:rPr>
                        <a:t>(but not required)</a:t>
                      </a:r>
                    </a:p>
                  </a:txBody>
                  <a:tcPr anchor="ctr">
                    <a:solidFill>
                      <a:srgbClr val="CBEBE6"/>
                    </a:solidFill>
                  </a:tcPr>
                </a:tc>
                <a:extLst>
                  <a:ext uri="{0D108BD9-81ED-4DB2-BD59-A6C34878D82A}">
                    <a16:rowId xmlns:a16="http://schemas.microsoft.com/office/drawing/2014/main" val="1093359223"/>
                  </a:ext>
                </a:extLst>
              </a:tr>
              <a:tr h="908056">
                <a:tc>
                  <a:txBody>
                    <a:bodyPr/>
                    <a:lstStyle/>
                    <a:p>
                      <a:pPr marL="180000"/>
                      <a:r>
                        <a:rPr lang="en-GB" sz="2000" b="1" dirty="0">
                          <a:solidFill>
                            <a:schemeClr val="bg1"/>
                          </a:solidFill>
                        </a:rPr>
                        <a:t>Experience in:</a:t>
                      </a:r>
                    </a:p>
                    <a:p>
                      <a:pPr marL="180000"/>
                      <a:r>
                        <a:rPr lang="en-GB" sz="2000" b="0" dirty="0">
                          <a:solidFill>
                            <a:schemeClr val="bg1"/>
                          </a:solidFill>
                        </a:rPr>
                        <a:t>Training</a:t>
                      </a:r>
                    </a:p>
                  </a:txBody>
                  <a:tcPr anchor="ctr">
                    <a:solidFill>
                      <a:srgbClr val="72C8BC"/>
                    </a:solidFill>
                  </a:tcPr>
                </a:tc>
                <a:tc>
                  <a:txBody>
                    <a:bodyPr/>
                    <a:lstStyle/>
                    <a:p>
                      <a:pPr marL="0" algn="ctr">
                        <a:lnSpc>
                          <a:spcPct val="120000"/>
                        </a:lnSpc>
                      </a:pPr>
                      <a:r>
                        <a:rPr lang="en-GB" sz="2000" dirty="0">
                          <a:solidFill>
                            <a:srgbClr val="595959"/>
                          </a:solidFill>
                        </a:rPr>
                        <a:t>Required</a:t>
                      </a:r>
                    </a:p>
                  </a:txBody>
                  <a:tcPr anchor="ctr">
                    <a:solidFill>
                      <a:srgbClr val="CBEBE6"/>
                    </a:solidFill>
                  </a:tcPr>
                </a:tc>
                <a:tc>
                  <a:txBody>
                    <a:bodyPr/>
                    <a:lstStyle/>
                    <a:p>
                      <a:pPr marL="0" algn="ctr">
                        <a:lnSpc>
                          <a:spcPct val="120000"/>
                        </a:lnSpc>
                      </a:pPr>
                      <a:r>
                        <a:rPr lang="en-GB" sz="2000" dirty="0">
                          <a:solidFill>
                            <a:srgbClr val="595959"/>
                          </a:solidFill>
                        </a:rPr>
                        <a:t>Required</a:t>
                      </a:r>
                    </a:p>
                  </a:txBody>
                  <a:tcPr anchor="ctr">
                    <a:solidFill>
                      <a:srgbClr val="CBEBE6"/>
                    </a:solidFill>
                  </a:tcPr>
                </a:tc>
                <a:extLst>
                  <a:ext uri="{0D108BD9-81ED-4DB2-BD59-A6C34878D82A}">
                    <a16:rowId xmlns:a16="http://schemas.microsoft.com/office/drawing/2014/main" val="662959316"/>
                  </a:ext>
                </a:extLst>
              </a:tr>
              <a:tr h="972000">
                <a:tc>
                  <a:txBody>
                    <a:bodyPr/>
                    <a:lstStyle/>
                    <a:p>
                      <a:pPr marL="180000"/>
                      <a:r>
                        <a:rPr lang="en-GB" sz="2000" b="1" dirty="0">
                          <a:solidFill>
                            <a:schemeClr val="bg1"/>
                          </a:solidFill>
                        </a:rPr>
                        <a:t>Experience in:</a:t>
                      </a:r>
                    </a:p>
                    <a:p>
                      <a:pPr marL="180000"/>
                      <a:r>
                        <a:rPr lang="en-GB" sz="2000" b="0" dirty="0">
                          <a:solidFill>
                            <a:schemeClr val="bg1"/>
                          </a:solidFill>
                        </a:rPr>
                        <a:t>Clinical provision/oversight of quality health services</a:t>
                      </a:r>
                    </a:p>
                  </a:txBody>
                  <a:tcPr>
                    <a:solidFill>
                      <a:srgbClr val="72C8BC"/>
                    </a:solidFill>
                  </a:tcPr>
                </a:tc>
                <a:tc>
                  <a:txBody>
                    <a:bodyPr/>
                    <a:lstStyle/>
                    <a:p>
                      <a:pPr marL="0" indent="0" algn="ctr">
                        <a:lnSpc>
                          <a:spcPct val="120000"/>
                        </a:lnSpc>
                        <a:spcBef>
                          <a:spcPts val="0"/>
                        </a:spcBef>
                        <a:buFont typeface="Arial" panose="020B0604020202020204" pitchFamily="34" charset="0"/>
                        <a:buNone/>
                      </a:pPr>
                      <a:r>
                        <a:rPr lang="en-GB" sz="2000" dirty="0">
                          <a:solidFill>
                            <a:srgbClr val="595959"/>
                          </a:solidFill>
                        </a:rPr>
                        <a:t>Required</a:t>
                      </a:r>
                    </a:p>
                  </a:txBody>
                  <a:tcPr anchor="ctr">
                    <a:solidFill>
                      <a:srgbClr val="CBEBE6"/>
                    </a:solidFill>
                  </a:tcPr>
                </a:tc>
                <a:tc>
                  <a:txBody>
                    <a:bodyPr/>
                    <a:lstStyle/>
                    <a:p>
                      <a:pPr marL="0" indent="0" algn="ctr">
                        <a:lnSpc>
                          <a:spcPct val="120000"/>
                        </a:lnSpc>
                        <a:buFont typeface="Arial" panose="020B0604020202020204" pitchFamily="34" charset="0"/>
                        <a:buNone/>
                      </a:pPr>
                      <a:endParaRPr lang="en-GB" sz="2000" dirty="0">
                        <a:solidFill>
                          <a:srgbClr val="595959"/>
                        </a:solidFill>
                      </a:endParaRPr>
                    </a:p>
                  </a:txBody>
                  <a:tcPr anchor="ctr">
                    <a:solidFill>
                      <a:srgbClr val="CBEBE6"/>
                    </a:solidFill>
                  </a:tcPr>
                </a:tc>
                <a:extLst>
                  <a:ext uri="{0D108BD9-81ED-4DB2-BD59-A6C34878D82A}">
                    <a16:rowId xmlns:a16="http://schemas.microsoft.com/office/drawing/2014/main" val="2315607305"/>
                  </a:ext>
                </a:extLst>
              </a:tr>
              <a:tr h="612000">
                <a:tc>
                  <a:txBody>
                    <a:bodyPr/>
                    <a:lstStyle/>
                    <a:p>
                      <a:pPr marL="180000"/>
                      <a:r>
                        <a:rPr lang="en-GB" sz="2000" b="1" dirty="0">
                          <a:solidFill>
                            <a:schemeClr val="bg1"/>
                          </a:solidFill>
                        </a:rPr>
                        <a:t>Experience in:</a:t>
                      </a:r>
                    </a:p>
                    <a:p>
                      <a:pPr marL="180000"/>
                      <a:r>
                        <a:rPr lang="en-GB" sz="2000" b="0" dirty="0" err="1">
                          <a:solidFill>
                            <a:schemeClr val="bg1"/>
                          </a:solidFill>
                        </a:rPr>
                        <a:t>CSPro</a:t>
                      </a:r>
                      <a:endParaRPr lang="en-GB" sz="2000" b="0" dirty="0">
                        <a:solidFill>
                          <a:schemeClr val="bg1"/>
                        </a:solidFill>
                      </a:endParaRPr>
                    </a:p>
                  </a:txBody>
                  <a:tcPr>
                    <a:solidFill>
                      <a:srgbClr val="72C8BC"/>
                    </a:solidFill>
                  </a:tcPr>
                </a:tc>
                <a:tc>
                  <a:txBody>
                    <a:bodyPr/>
                    <a:lstStyle/>
                    <a:p>
                      <a:pPr marL="0" indent="0" algn="ctr">
                        <a:lnSpc>
                          <a:spcPct val="120000"/>
                        </a:lnSpc>
                        <a:spcBef>
                          <a:spcPts val="0"/>
                        </a:spcBef>
                        <a:buFont typeface="Arial" panose="020B0604020202020204" pitchFamily="34" charset="0"/>
                        <a:buNone/>
                      </a:pPr>
                      <a:endParaRPr lang="en-GB" sz="2000" dirty="0">
                        <a:solidFill>
                          <a:srgbClr val="FF0000"/>
                        </a:solidFill>
                      </a:endParaRPr>
                    </a:p>
                  </a:txBody>
                  <a:tcPr anchor="ctr">
                    <a:solidFill>
                      <a:srgbClr val="CBEBE6"/>
                    </a:solidFill>
                  </a:tcPr>
                </a:tc>
                <a:tc>
                  <a:txBody>
                    <a:bodyPr/>
                    <a:lstStyle/>
                    <a:p>
                      <a:pPr marL="0" indent="0" algn="ctr">
                        <a:lnSpc>
                          <a:spcPct val="120000"/>
                        </a:lnSpc>
                        <a:buFont typeface="Arial" panose="020B0604020202020204" pitchFamily="34" charset="0"/>
                        <a:buNone/>
                      </a:pPr>
                      <a:r>
                        <a:rPr lang="en-GB" sz="2000" dirty="0">
                          <a:solidFill>
                            <a:srgbClr val="595959"/>
                          </a:solidFill>
                        </a:rPr>
                        <a:t>Required</a:t>
                      </a:r>
                    </a:p>
                  </a:txBody>
                  <a:tcPr anchor="ctr">
                    <a:solidFill>
                      <a:srgbClr val="CBEBE6"/>
                    </a:solidFill>
                  </a:tcPr>
                </a:tc>
                <a:extLst>
                  <a:ext uri="{0D108BD9-81ED-4DB2-BD59-A6C34878D82A}">
                    <a16:rowId xmlns:a16="http://schemas.microsoft.com/office/drawing/2014/main" val="2851224974"/>
                  </a:ext>
                </a:extLst>
              </a:tr>
              <a:tr h="900000">
                <a:tc>
                  <a:txBody>
                    <a:bodyPr/>
                    <a:lstStyle/>
                    <a:p>
                      <a:pPr marL="180000"/>
                      <a:r>
                        <a:rPr lang="en-GB" sz="2000" b="1" dirty="0">
                          <a:solidFill>
                            <a:schemeClr val="bg1"/>
                          </a:solidFill>
                        </a:rPr>
                        <a:t>Experience in:</a:t>
                      </a:r>
                    </a:p>
                    <a:p>
                      <a:pPr marL="180000"/>
                      <a:r>
                        <a:rPr lang="en-GB" sz="2000" b="0" dirty="0">
                          <a:solidFill>
                            <a:schemeClr val="bg1"/>
                          </a:solidFill>
                        </a:rPr>
                        <a:t>Data management of large health services</a:t>
                      </a:r>
                    </a:p>
                  </a:txBody>
                  <a:tcPr>
                    <a:solidFill>
                      <a:srgbClr val="72C8BC"/>
                    </a:solidFill>
                  </a:tcPr>
                </a:tc>
                <a:tc>
                  <a:txBody>
                    <a:bodyPr/>
                    <a:lstStyle/>
                    <a:p>
                      <a:pPr marL="0" indent="0" algn="ctr">
                        <a:lnSpc>
                          <a:spcPct val="120000"/>
                        </a:lnSpc>
                        <a:spcBef>
                          <a:spcPts val="0"/>
                        </a:spcBef>
                        <a:buFont typeface="Arial" panose="020B0604020202020204" pitchFamily="34" charset="0"/>
                        <a:buNone/>
                      </a:pPr>
                      <a:endParaRPr lang="en-GB" sz="2000" dirty="0">
                        <a:solidFill>
                          <a:srgbClr val="FF0000"/>
                        </a:solidFill>
                      </a:endParaRPr>
                    </a:p>
                  </a:txBody>
                  <a:tcPr anchor="ctr">
                    <a:solidFill>
                      <a:srgbClr val="CBEBE6"/>
                    </a:solidFill>
                  </a:tcPr>
                </a:tc>
                <a:tc>
                  <a:txBody>
                    <a:bodyPr/>
                    <a:lstStyle/>
                    <a:p>
                      <a:pPr marL="0" indent="0" algn="ctr">
                        <a:lnSpc>
                          <a:spcPct val="120000"/>
                        </a:lnSpc>
                        <a:buFont typeface="Arial" panose="020B0604020202020204" pitchFamily="34" charset="0"/>
                        <a:buNone/>
                      </a:pPr>
                      <a:r>
                        <a:rPr lang="en-GB" sz="2000" dirty="0">
                          <a:solidFill>
                            <a:srgbClr val="595959"/>
                          </a:solidFill>
                        </a:rPr>
                        <a:t>Required</a:t>
                      </a:r>
                    </a:p>
                  </a:txBody>
                  <a:tcPr anchor="ctr">
                    <a:solidFill>
                      <a:srgbClr val="CBEBE6"/>
                    </a:solidFill>
                  </a:tcPr>
                </a:tc>
                <a:extLst>
                  <a:ext uri="{0D108BD9-81ED-4DB2-BD59-A6C34878D82A}">
                    <a16:rowId xmlns:a16="http://schemas.microsoft.com/office/drawing/2014/main" val="2570655960"/>
                  </a:ext>
                </a:extLst>
              </a:tr>
            </a:tbl>
          </a:graphicData>
        </a:graphic>
      </p:graphicFrame>
      <p:sp>
        <p:nvSpPr>
          <p:cNvPr id="8" name="cover1">
            <a:extLst>
              <a:ext uri="{FF2B5EF4-FFF2-40B4-BE49-F238E27FC236}">
                <a16:creationId xmlns:a16="http://schemas.microsoft.com/office/drawing/2014/main" id="{8C4F9755-C867-4094-86BE-E76B94FA1F8C}"/>
              </a:ext>
            </a:extLst>
          </p:cNvPr>
          <p:cNvSpPr/>
          <p:nvPr/>
        </p:nvSpPr>
        <p:spPr>
          <a:xfrm>
            <a:off x="949569" y="4693382"/>
            <a:ext cx="10288520" cy="713996"/>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cover1">
            <a:extLst>
              <a:ext uri="{FF2B5EF4-FFF2-40B4-BE49-F238E27FC236}">
                <a16:creationId xmlns:a16="http://schemas.microsoft.com/office/drawing/2014/main" id="{5C0B3207-6655-414F-B340-15B50D76EFC0}"/>
              </a:ext>
            </a:extLst>
          </p:cNvPr>
          <p:cNvSpPr/>
          <p:nvPr/>
        </p:nvSpPr>
        <p:spPr>
          <a:xfrm>
            <a:off x="949569" y="5418667"/>
            <a:ext cx="10288520" cy="998556"/>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custDataLst>
      <p:tags r:id="rId1"/>
    </p:custDataLst>
    <p:extLst>
      <p:ext uri="{BB962C8B-B14F-4D97-AF65-F5344CB8AC3E}">
        <p14:creationId xmlns:p14="http://schemas.microsoft.com/office/powerpoint/2010/main" val="167644813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8388879" cy="611122"/>
            <a:chOff x="-1235" y="-815"/>
            <a:chExt cx="8388879"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7653494" cy="584775"/>
            </a:xfrm>
            <a:prstGeom prst="rect">
              <a:avLst/>
            </a:prstGeom>
            <a:noFill/>
          </p:spPr>
          <p:txBody>
            <a:bodyPr wrap="square">
              <a:spAutoFit/>
            </a:bodyPr>
            <a:lstStyle/>
            <a:p>
              <a:r>
                <a:rPr lang="en-GB" sz="3200" dirty="0">
                  <a:solidFill>
                    <a:srgbClr val="595959"/>
                  </a:solidFill>
                </a:rPr>
                <a:t>4. Select and prepare facilitators: select</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graphicFrame>
        <p:nvGraphicFramePr>
          <p:cNvPr id="6" name="HHFA table">
            <a:extLst>
              <a:ext uri="{FF2B5EF4-FFF2-40B4-BE49-F238E27FC236}">
                <a16:creationId xmlns:a16="http://schemas.microsoft.com/office/drawing/2014/main" id="{B4A057F9-283E-4E87-94C4-B76DE5FF2DA0}"/>
              </a:ext>
            </a:extLst>
          </p:cNvPr>
          <p:cNvGraphicFramePr>
            <a:graphicFrameLocks noGrp="1"/>
          </p:cNvGraphicFramePr>
          <p:nvPr>
            <p:extLst>
              <p:ext uri="{D42A27DB-BD31-4B8C-83A1-F6EECF244321}">
                <p14:modId xmlns:p14="http://schemas.microsoft.com/office/powerpoint/2010/main" val="3547729435"/>
              </p:ext>
            </p:extLst>
          </p:nvPr>
        </p:nvGraphicFramePr>
        <p:xfrm>
          <a:off x="949569" y="1216376"/>
          <a:ext cx="10288520" cy="5200847"/>
        </p:xfrm>
        <a:graphic>
          <a:graphicData uri="http://schemas.openxmlformats.org/drawingml/2006/table">
            <a:tbl>
              <a:tblPr firstRow="1" bandRow="1">
                <a:tableStyleId>{7DF18680-E054-41AD-8BC1-D1AEF772440D}</a:tableStyleId>
              </a:tblPr>
              <a:tblGrid>
                <a:gridCol w="4909364">
                  <a:extLst>
                    <a:ext uri="{9D8B030D-6E8A-4147-A177-3AD203B41FA5}">
                      <a16:colId xmlns:a16="http://schemas.microsoft.com/office/drawing/2014/main" val="2618285126"/>
                    </a:ext>
                  </a:extLst>
                </a:gridCol>
                <a:gridCol w="2630311">
                  <a:extLst>
                    <a:ext uri="{9D8B030D-6E8A-4147-A177-3AD203B41FA5}">
                      <a16:colId xmlns:a16="http://schemas.microsoft.com/office/drawing/2014/main" val="779337543"/>
                    </a:ext>
                  </a:extLst>
                </a:gridCol>
                <a:gridCol w="2748845">
                  <a:extLst>
                    <a:ext uri="{9D8B030D-6E8A-4147-A177-3AD203B41FA5}">
                      <a16:colId xmlns:a16="http://schemas.microsoft.com/office/drawing/2014/main" val="3230710596"/>
                    </a:ext>
                  </a:extLst>
                </a:gridCol>
              </a:tblGrid>
              <a:tr h="680157">
                <a:tc>
                  <a:txBody>
                    <a:bodyPr/>
                    <a:lstStyle/>
                    <a:p>
                      <a:pPr marL="180000" algn="l"/>
                      <a:r>
                        <a:rPr lang="en-GB" sz="2000" dirty="0"/>
                        <a:t>Facilitator Profile</a:t>
                      </a:r>
                    </a:p>
                  </a:txBody>
                  <a:tcPr anchor="ctr">
                    <a:solidFill>
                      <a:srgbClr val="31B09C"/>
                    </a:solidFill>
                  </a:tcPr>
                </a:tc>
                <a:tc>
                  <a:txBody>
                    <a:bodyPr/>
                    <a:lstStyle/>
                    <a:p>
                      <a:pPr algn="ctr"/>
                      <a:r>
                        <a:rPr lang="en-GB" sz="2000" dirty="0"/>
                        <a:t>HHFA content</a:t>
                      </a:r>
                    </a:p>
                  </a:txBody>
                  <a:tcPr anchor="ctr">
                    <a:solidFill>
                      <a:srgbClr val="31B09C"/>
                    </a:solidFill>
                  </a:tcPr>
                </a:tc>
                <a:tc>
                  <a:txBody>
                    <a:bodyPr/>
                    <a:lstStyle/>
                    <a:p>
                      <a:pPr algn="ctr"/>
                      <a:r>
                        <a:rPr lang="en-GB" sz="2000" dirty="0"/>
                        <a:t>Electronic data collection</a:t>
                      </a:r>
                    </a:p>
                  </a:txBody>
                  <a:tcPr anchor="ctr">
                    <a:solidFill>
                      <a:srgbClr val="31B09C"/>
                    </a:solidFill>
                  </a:tcPr>
                </a:tc>
                <a:extLst>
                  <a:ext uri="{0D108BD9-81ED-4DB2-BD59-A6C34878D82A}">
                    <a16:rowId xmlns:a16="http://schemas.microsoft.com/office/drawing/2014/main" val="1386757866"/>
                  </a:ext>
                </a:extLst>
              </a:tr>
              <a:tr h="603724">
                <a:tc>
                  <a:txBody>
                    <a:bodyPr/>
                    <a:lstStyle/>
                    <a:p>
                      <a:pPr marL="180000">
                        <a:spcBef>
                          <a:spcPts val="600"/>
                        </a:spcBef>
                      </a:pPr>
                      <a:r>
                        <a:rPr lang="en-GB" sz="2000" b="1" dirty="0">
                          <a:solidFill>
                            <a:schemeClr val="bg1"/>
                          </a:solidFill>
                        </a:rPr>
                        <a:t>Experience in:</a:t>
                      </a:r>
                    </a:p>
                    <a:p>
                      <a:pPr marL="180000">
                        <a:spcBef>
                          <a:spcPts val="600"/>
                        </a:spcBef>
                      </a:pPr>
                      <a:r>
                        <a:rPr lang="en-GB" sz="2000" b="0" dirty="0">
                          <a:solidFill>
                            <a:schemeClr val="bg1"/>
                          </a:solidFill>
                        </a:rPr>
                        <a:t>SARA, HHFA, health assessments</a:t>
                      </a:r>
                    </a:p>
                  </a:txBody>
                  <a:tcPr anchor="ctr">
                    <a:solidFill>
                      <a:srgbClr val="72C8BC"/>
                    </a:solidFill>
                  </a:tcPr>
                </a:tc>
                <a:tc>
                  <a:txBody>
                    <a:bodyPr/>
                    <a:lstStyle/>
                    <a:p>
                      <a:pPr marL="0" algn="ctr">
                        <a:lnSpc>
                          <a:spcPct val="120000"/>
                        </a:lnSpc>
                        <a:spcBef>
                          <a:spcPts val="600"/>
                        </a:spcBef>
                      </a:pPr>
                      <a:r>
                        <a:rPr lang="en-GB" sz="2000" dirty="0">
                          <a:solidFill>
                            <a:srgbClr val="FF0000"/>
                          </a:solidFill>
                        </a:rPr>
                        <a:t>Preferred</a:t>
                      </a:r>
                    </a:p>
                    <a:p>
                      <a:pPr marL="0" algn="ctr">
                        <a:lnSpc>
                          <a:spcPct val="120000"/>
                        </a:lnSpc>
                        <a:spcBef>
                          <a:spcPts val="600"/>
                        </a:spcBef>
                      </a:pPr>
                      <a:r>
                        <a:rPr lang="en-GB" sz="2000" dirty="0">
                          <a:solidFill>
                            <a:srgbClr val="595959"/>
                          </a:solidFill>
                        </a:rPr>
                        <a:t>(but not required)</a:t>
                      </a:r>
                    </a:p>
                  </a:txBody>
                  <a:tcPr anchor="ctr">
                    <a:solidFill>
                      <a:srgbClr val="CBEBE6"/>
                    </a:solidFill>
                  </a:tcPr>
                </a:tc>
                <a:tc>
                  <a:txBody>
                    <a:bodyPr/>
                    <a:lstStyle/>
                    <a:p>
                      <a:pPr marL="0" algn="ctr">
                        <a:lnSpc>
                          <a:spcPct val="120000"/>
                        </a:lnSpc>
                        <a:spcBef>
                          <a:spcPts val="600"/>
                        </a:spcBef>
                      </a:pPr>
                      <a:r>
                        <a:rPr lang="en-GB" sz="2000" dirty="0">
                          <a:solidFill>
                            <a:srgbClr val="FF0000"/>
                          </a:solidFill>
                        </a:rPr>
                        <a:t>Preferred</a:t>
                      </a:r>
                    </a:p>
                    <a:p>
                      <a:pPr marL="0" algn="ctr">
                        <a:lnSpc>
                          <a:spcPct val="120000"/>
                        </a:lnSpc>
                        <a:spcBef>
                          <a:spcPts val="600"/>
                        </a:spcBef>
                      </a:pPr>
                      <a:r>
                        <a:rPr lang="en-GB" sz="2000" dirty="0">
                          <a:solidFill>
                            <a:srgbClr val="595959"/>
                          </a:solidFill>
                        </a:rPr>
                        <a:t>(but not required)</a:t>
                      </a:r>
                    </a:p>
                  </a:txBody>
                  <a:tcPr anchor="ctr">
                    <a:solidFill>
                      <a:srgbClr val="CBEBE6"/>
                    </a:solidFill>
                  </a:tcPr>
                </a:tc>
                <a:extLst>
                  <a:ext uri="{0D108BD9-81ED-4DB2-BD59-A6C34878D82A}">
                    <a16:rowId xmlns:a16="http://schemas.microsoft.com/office/drawing/2014/main" val="1093359223"/>
                  </a:ext>
                </a:extLst>
              </a:tr>
              <a:tr h="908056">
                <a:tc>
                  <a:txBody>
                    <a:bodyPr/>
                    <a:lstStyle/>
                    <a:p>
                      <a:pPr marL="180000"/>
                      <a:r>
                        <a:rPr lang="en-GB" sz="2000" b="1" dirty="0">
                          <a:solidFill>
                            <a:schemeClr val="bg1"/>
                          </a:solidFill>
                        </a:rPr>
                        <a:t>Experience in:</a:t>
                      </a:r>
                    </a:p>
                    <a:p>
                      <a:pPr marL="180000"/>
                      <a:r>
                        <a:rPr lang="en-GB" sz="2000" b="0" dirty="0">
                          <a:solidFill>
                            <a:schemeClr val="bg1"/>
                          </a:solidFill>
                        </a:rPr>
                        <a:t>Training</a:t>
                      </a:r>
                    </a:p>
                  </a:txBody>
                  <a:tcPr anchor="ctr">
                    <a:solidFill>
                      <a:srgbClr val="72C8BC"/>
                    </a:solidFill>
                  </a:tcPr>
                </a:tc>
                <a:tc>
                  <a:txBody>
                    <a:bodyPr/>
                    <a:lstStyle/>
                    <a:p>
                      <a:pPr marL="0" algn="ctr">
                        <a:lnSpc>
                          <a:spcPct val="120000"/>
                        </a:lnSpc>
                      </a:pPr>
                      <a:r>
                        <a:rPr lang="en-GB" sz="2000" dirty="0">
                          <a:solidFill>
                            <a:srgbClr val="595959"/>
                          </a:solidFill>
                        </a:rPr>
                        <a:t>Required</a:t>
                      </a:r>
                    </a:p>
                  </a:txBody>
                  <a:tcPr anchor="ctr">
                    <a:solidFill>
                      <a:srgbClr val="CBEBE6"/>
                    </a:solidFill>
                  </a:tcPr>
                </a:tc>
                <a:tc>
                  <a:txBody>
                    <a:bodyPr/>
                    <a:lstStyle/>
                    <a:p>
                      <a:pPr marL="0" algn="ctr">
                        <a:lnSpc>
                          <a:spcPct val="120000"/>
                        </a:lnSpc>
                      </a:pPr>
                      <a:r>
                        <a:rPr lang="en-GB" sz="2000" dirty="0">
                          <a:solidFill>
                            <a:srgbClr val="595959"/>
                          </a:solidFill>
                        </a:rPr>
                        <a:t>Required</a:t>
                      </a:r>
                    </a:p>
                  </a:txBody>
                  <a:tcPr anchor="ctr">
                    <a:solidFill>
                      <a:srgbClr val="CBEBE6"/>
                    </a:solidFill>
                  </a:tcPr>
                </a:tc>
                <a:extLst>
                  <a:ext uri="{0D108BD9-81ED-4DB2-BD59-A6C34878D82A}">
                    <a16:rowId xmlns:a16="http://schemas.microsoft.com/office/drawing/2014/main" val="662959316"/>
                  </a:ext>
                </a:extLst>
              </a:tr>
              <a:tr h="972000">
                <a:tc>
                  <a:txBody>
                    <a:bodyPr/>
                    <a:lstStyle/>
                    <a:p>
                      <a:pPr marL="180000"/>
                      <a:r>
                        <a:rPr lang="en-GB" sz="2000" b="1" dirty="0">
                          <a:solidFill>
                            <a:schemeClr val="bg1"/>
                          </a:solidFill>
                        </a:rPr>
                        <a:t>Experience in:</a:t>
                      </a:r>
                    </a:p>
                    <a:p>
                      <a:pPr marL="180000"/>
                      <a:r>
                        <a:rPr lang="en-GB" sz="2000" b="0" dirty="0">
                          <a:solidFill>
                            <a:schemeClr val="bg1"/>
                          </a:solidFill>
                        </a:rPr>
                        <a:t>Clinical provision/oversight of quality health services</a:t>
                      </a:r>
                    </a:p>
                  </a:txBody>
                  <a:tcPr>
                    <a:solidFill>
                      <a:srgbClr val="72C8BC"/>
                    </a:solidFill>
                  </a:tcPr>
                </a:tc>
                <a:tc>
                  <a:txBody>
                    <a:bodyPr/>
                    <a:lstStyle/>
                    <a:p>
                      <a:pPr marL="0" indent="0" algn="ctr">
                        <a:lnSpc>
                          <a:spcPct val="120000"/>
                        </a:lnSpc>
                        <a:spcBef>
                          <a:spcPts val="0"/>
                        </a:spcBef>
                        <a:buFont typeface="Arial" panose="020B0604020202020204" pitchFamily="34" charset="0"/>
                        <a:buNone/>
                      </a:pPr>
                      <a:r>
                        <a:rPr lang="en-GB" sz="2000" dirty="0">
                          <a:solidFill>
                            <a:srgbClr val="595959"/>
                          </a:solidFill>
                        </a:rPr>
                        <a:t>Required</a:t>
                      </a:r>
                    </a:p>
                  </a:txBody>
                  <a:tcPr anchor="ctr">
                    <a:solidFill>
                      <a:srgbClr val="CBEBE6"/>
                    </a:solidFill>
                  </a:tcPr>
                </a:tc>
                <a:tc>
                  <a:txBody>
                    <a:bodyPr/>
                    <a:lstStyle/>
                    <a:p>
                      <a:pPr marL="0" indent="0" algn="ctr">
                        <a:lnSpc>
                          <a:spcPct val="120000"/>
                        </a:lnSpc>
                        <a:buFont typeface="Arial" panose="020B0604020202020204" pitchFamily="34" charset="0"/>
                        <a:buNone/>
                      </a:pPr>
                      <a:endParaRPr lang="en-GB" sz="2000" dirty="0">
                        <a:solidFill>
                          <a:srgbClr val="595959"/>
                        </a:solidFill>
                      </a:endParaRPr>
                    </a:p>
                  </a:txBody>
                  <a:tcPr anchor="ctr">
                    <a:solidFill>
                      <a:srgbClr val="CBEBE6"/>
                    </a:solidFill>
                  </a:tcPr>
                </a:tc>
                <a:extLst>
                  <a:ext uri="{0D108BD9-81ED-4DB2-BD59-A6C34878D82A}">
                    <a16:rowId xmlns:a16="http://schemas.microsoft.com/office/drawing/2014/main" val="2315607305"/>
                  </a:ext>
                </a:extLst>
              </a:tr>
              <a:tr h="612000">
                <a:tc>
                  <a:txBody>
                    <a:bodyPr/>
                    <a:lstStyle/>
                    <a:p>
                      <a:pPr marL="180000"/>
                      <a:r>
                        <a:rPr lang="en-GB" sz="2000" b="1" dirty="0">
                          <a:solidFill>
                            <a:schemeClr val="bg1"/>
                          </a:solidFill>
                        </a:rPr>
                        <a:t>Experience in:</a:t>
                      </a:r>
                    </a:p>
                    <a:p>
                      <a:pPr marL="180000"/>
                      <a:r>
                        <a:rPr lang="en-GB" sz="2000" b="0" dirty="0" err="1">
                          <a:solidFill>
                            <a:schemeClr val="bg1"/>
                          </a:solidFill>
                        </a:rPr>
                        <a:t>CSPro</a:t>
                      </a:r>
                      <a:endParaRPr lang="en-GB" sz="2000" b="0" dirty="0">
                        <a:solidFill>
                          <a:schemeClr val="bg1"/>
                        </a:solidFill>
                      </a:endParaRPr>
                    </a:p>
                  </a:txBody>
                  <a:tcPr>
                    <a:solidFill>
                      <a:srgbClr val="72C8BC"/>
                    </a:solidFill>
                  </a:tcPr>
                </a:tc>
                <a:tc>
                  <a:txBody>
                    <a:bodyPr/>
                    <a:lstStyle/>
                    <a:p>
                      <a:pPr marL="0" indent="0" algn="ctr">
                        <a:lnSpc>
                          <a:spcPct val="120000"/>
                        </a:lnSpc>
                        <a:spcBef>
                          <a:spcPts val="0"/>
                        </a:spcBef>
                        <a:buFont typeface="Arial" panose="020B0604020202020204" pitchFamily="34" charset="0"/>
                        <a:buNone/>
                      </a:pPr>
                      <a:endParaRPr lang="en-GB" sz="2000" dirty="0">
                        <a:solidFill>
                          <a:srgbClr val="FF0000"/>
                        </a:solidFill>
                      </a:endParaRPr>
                    </a:p>
                  </a:txBody>
                  <a:tcPr anchor="ctr">
                    <a:solidFill>
                      <a:srgbClr val="CBEBE6"/>
                    </a:solidFill>
                  </a:tcPr>
                </a:tc>
                <a:tc>
                  <a:txBody>
                    <a:bodyPr/>
                    <a:lstStyle/>
                    <a:p>
                      <a:pPr marL="0" indent="0" algn="ctr">
                        <a:lnSpc>
                          <a:spcPct val="120000"/>
                        </a:lnSpc>
                        <a:buFont typeface="Arial" panose="020B0604020202020204" pitchFamily="34" charset="0"/>
                        <a:buNone/>
                      </a:pPr>
                      <a:r>
                        <a:rPr lang="en-GB" sz="2000" dirty="0">
                          <a:solidFill>
                            <a:srgbClr val="595959"/>
                          </a:solidFill>
                        </a:rPr>
                        <a:t>Required</a:t>
                      </a:r>
                    </a:p>
                  </a:txBody>
                  <a:tcPr anchor="ctr">
                    <a:solidFill>
                      <a:srgbClr val="CBEBE6"/>
                    </a:solidFill>
                  </a:tcPr>
                </a:tc>
                <a:extLst>
                  <a:ext uri="{0D108BD9-81ED-4DB2-BD59-A6C34878D82A}">
                    <a16:rowId xmlns:a16="http://schemas.microsoft.com/office/drawing/2014/main" val="2851224974"/>
                  </a:ext>
                </a:extLst>
              </a:tr>
              <a:tr h="900000">
                <a:tc>
                  <a:txBody>
                    <a:bodyPr/>
                    <a:lstStyle/>
                    <a:p>
                      <a:pPr marL="180000"/>
                      <a:r>
                        <a:rPr lang="en-GB" sz="2000" b="1" dirty="0">
                          <a:solidFill>
                            <a:schemeClr val="bg1"/>
                          </a:solidFill>
                        </a:rPr>
                        <a:t>Experience in:</a:t>
                      </a:r>
                    </a:p>
                    <a:p>
                      <a:pPr marL="180000"/>
                      <a:r>
                        <a:rPr lang="en-GB" sz="2000" b="0" dirty="0">
                          <a:solidFill>
                            <a:schemeClr val="bg1"/>
                          </a:solidFill>
                        </a:rPr>
                        <a:t>Data management of large health services</a:t>
                      </a:r>
                    </a:p>
                  </a:txBody>
                  <a:tcPr>
                    <a:solidFill>
                      <a:srgbClr val="72C8BC"/>
                    </a:solidFill>
                  </a:tcPr>
                </a:tc>
                <a:tc>
                  <a:txBody>
                    <a:bodyPr/>
                    <a:lstStyle/>
                    <a:p>
                      <a:pPr marL="0" indent="0" algn="ctr">
                        <a:lnSpc>
                          <a:spcPct val="120000"/>
                        </a:lnSpc>
                        <a:spcBef>
                          <a:spcPts val="0"/>
                        </a:spcBef>
                        <a:buFont typeface="Arial" panose="020B0604020202020204" pitchFamily="34" charset="0"/>
                        <a:buNone/>
                      </a:pPr>
                      <a:endParaRPr lang="en-GB" sz="2000" dirty="0">
                        <a:solidFill>
                          <a:srgbClr val="FF0000"/>
                        </a:solidFill>
                      </a:endParaRPr>
                    </a:p>
                  </a:txBody>
                  <a:tcPr anchor="ctr">
                    <a:solidFill>
                      <a:srgbClr val="CBEBE6"/>
                    </a:solidFill>
                  </a:tcPr>
                </a:tc>
                <a:tc>
                  <a:txBody>
                    <a:bodyPr/>
                    <a:lstStyle/>
                    <a:p>
                      <a:pPr marL="0" indent="0" algn="ctr">
                        <a:lnSpc>
                          <a:spcPct val="120000"/>
                        </a:lnSpc>
                        <a:buFont typeface="Arial" panose="020B0604020202020204" pitchFamily="34" charset="0"/>
                        <a:buNone/>
                      </a:pPr>
                      <a:r>
                        <a:rPr lang="en-GB" sz="2000" dirty="0">
                          <a:solidFill>
                            <a:srgbClr val="595959"/>
                          </a:solidFill>
                        </a:rPr>
                        <a:t>Required</a:t>
                      </a:r>
                    </a:p>
                  </a:txBody>
                  <a:tcPr anchor="ctr">
                    <a:solidFill>
                      <a:srgbClr val="CBEBE6"/>
                    </a:solidFill>
                  </a:tcPr>
                </a:tc>
                <a:extLst>
                  <a:ext uri="{0D108BD9-81ED-4DB2-BD59-A6C34878D82A}">
                    <a16:rowId xmlns:a16="http://schemas.microsoft.com/office/drawing/2014/main" val="2570655960"/>
                  </a:ext>
                </a:extLst>
              </a:tr>
            </a:tbl>
          </a:graphicData>
        </a:graphic>
      </p:graphicFrame>
      <p:sp>
        <p:nvSpPr>
          <p:cNvPr id="8" name="cover1">
            <a:extLst>
              <a:ext uri="{FF2B5EF4-FFF2-40B4-BE49-F238E27FC236}">
                <a16:creationId xmlns:a16="http://schemas.microsoft.com/office/drawing/2014/main" id="{195B16B7-279E-434E-9712-44AE2D78192F}"/>
              </a:ext>
            </a:extLst>
          </p:cNvPr>
          <p:cNvSpPr/>
          <p:nvPr/>
        </p:nvSpPr>
        <p:spPr>
          <a:xfrm>
            <a:off x="949569" y="5418667"/>
            <a:ext cx="10288520" cy="998556"/>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custDataLst>
      <p:tags r:id="rId1"/>
    </p:custDataLst>
    <p:extLst>
      <p:ext uri="{BB962C8B-B14F-4D97-AF65-F5344CB8AC3E}">
        <p14:creationId xmlns:p14="http://schemas.microsoft.com/office/powerpoint/2010/main" val="417706177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id="{84D8390B-55BB-DC68-6C38-234C5F4C2E56}"/>
              </a:ext>
            </a:extLst>
          </p:cNvPr>
          <p:cNvGrpSpPr/>
          <p:nvPr/>
        </p:nvGrpSpPr>
        <p:grpSpPr>
          <a:xfrm>
            <a:off x="-1235" y="-815"/>
            <a:ext cx="12085079" cy="611122"/>
            <a:chOff x="-1235" y="-815"/>
            <a:chExt cx="12085079" cy="611122"/>
          </a:xfrm>
        </p:grpSpPr>
        <p:sp>
          <p:nvSpPr>
            <p:cNvPr id="43" name="TextBox 42">
              <a:extLst>
                <a:ext uri="{FF2B5EF4-FFF2-40B4-BE49-F238E27FC236}">
                  <a16:creationId xmlns:a16="http://schemas.microsoft.com/office/drawing/2014/main" id="{DAD478BE-FBDA-DC64-8558-B8C0FB8235B4}"/>
                </a:ext>
              </a:extLst>
            </p:cNvPr>
            <p:cNvSpPr txBox="1"/>
            <p:nvPr/>
          </p:nvSpPr>
          <p:spPr>
            <a:xfrm>
              <a:off x="734149" y="21600"/>
              <a:ext cx="11349695" cy="584775"/>
            </a:xfrm>
            <a:prstGeom prst="rect">
              <a:avLst/>
            </a:prstGeom>
            <a:noFill/>
          </p:spPr>
          <p:txBody>
            <a:bodyPr wrap="square">
              <a:spAutoFit/>
            </a:bodyPr>
            <a:lstStyle/>
            <a:p>
              <a:r>
                <a:rPr lang="en-GB" sz="3200" dirty="0">
                  <a:solidFill>
                    <a:srgbClr val="595959"/>
                  </a:solidFill>
                </a:rPr>
                <a:t>4. Select and prepare facilitators: prepare</a:t>
              </a:r>
            </a:p>
          </p:txBody>
        </p:sp>
        <p:pic>
          <p:nvPicPr>
            <p:cNvPr id="44" name="Picture 43">
              <a:extLst>
                <a:ext uri="{FF2B5EF4-FFF2-40B4-BE49-F238E27FC236}">
                  <a16:creationId xmlns:a16="http://schemas.microsoft.com/office/drawing/2014/main" id="{2BBCD590-2449-7FDC-111E-501E5119FFE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sp>
        <p:nvSpPr>
          <p:cNvPr id="58" name="bulletText2">
            <a:extLst>
              <a:ext uri="{FF2B5EF4-FFF2-40B4-BE49-F238E27FC236}">
                <a16:creationId xmlns:a16="http://schemas.microsoft.com/office/drawing/2014/main" id="{8C000166-1322-452A-88AC-5AF05CBF451E}"/>
              </a:ext>
            </a:extLst>
          </p:cNvPr>
          <p:cNvSpPr txBox="1"/>
          <p:nvPr/>
        </p:nvSpPr>
        <p:spPr>
          <a:xfrm>
            <a:off x="5803889" y="3406233"/>
            <a:ext cx="5918269"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the questionnaire </a:t>
            </a:r>
          </a:p>
        </p:txBody>
      </p:sp>
      <p:sp>
        <p:nvSpPr>
          <p:cNvPr id="59" name="bulletText3">
            <a:extLst>
              <a:ext uri="{FF2B5EF4-FFF2-40B4-BE49-F238E27FC236}">
                <a16:creationId xmlns:a16="http://schemas.microsoft.com/office/drawing/2014/main" id="{2CC5199E-9134-454C-BB90-00F19A571153}"/>
              </a:ext>
            </a:extLst>
          </p:cNvPr>
          <p:cNvSpPr txBox="1"/>
          <p:nvPr/>
        </p:nvSpPr>
        <p:spPr>
          <a:xfrm>
            <a:off x="5803889" y="4066178"/>
            <a:ext cx="5805254"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the training approach</a:t>
            </a:r>
          </a:p>
        </p:txBody>
      </p:sp>
      <p:pic>
        <p:nvPicPr>
          <p:cNvPr id="61" name="bullet02">
            <a:extLst>
              <a:ext uri="{FF2B5EF4-FFF2-40B4-BE49-F238E27FC236}">
                <a16:creationId xmlns:a16="http://schemas.microsoft.com/office/drawing/2014/main" id="{5776FFDB-6DE2-4904-89AD-3A497441A79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75519" y="3575865"/>
            <a:ext cx="117692" cy="122400"/>
          </a:xfrm>
          <a:prstGeom prst="rect">
            <a:avLst/>
          </a:prstGeom>
        </p:spPr>
      </p:pic>
      <p:pic>
        <p:nvPicPr>
          <p:cNvPr id="62" name="bullet03">
            <a:extLst>
              <a:ext uri="{FF2B5EF4-FFF2-40B4-BE49-F238E27FC236}">
                <a16:creationId xmlns:a16="http://schemas.microsoft.com/office/drawing/2014/main" id="{3559DFCE-A06A-4D82-AD66-1DB5D11533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75519" y="4235810"/>
            <a:ext cx="117692" cy="122400"/>
          </a:xfrm>
          <a:prstGeom prst="rect">
            <a:avLst/>
          </a:prstGeom>
        </p:spPr>
      </p:pic>
      <p:sp>
        <p:nvSpPr>
          <p:cNvPr id="65" name="circle">
            <a:extLst>
              <a:ext uri="{FF2B5EF4-FFF2-40B4-BE49-F238E27FC236}">
                <a16:creationId xmlns:a16="http://schemas.microsoft.com/office/drawing/2014/main" id="{EB2DB991-6871-4937-99B1-73B0D7F61C6A}"/>
              </a:ext>
            </a:extLst>
          </p:cNvPr>
          <p:cNvSpPr/>
          <p:nvPr/>
        </p:nvSpPr>
        <p:spPr>
          <a:xfrm>
            <a:off x="731853" y="1332302"/>
            <a:ext cx="4194000" cy="4193396"/>
          </a:xfrm>
          <a:prstGeom prst="ellipse">
            <a:avLst/>
          </a:prstGeom>
          <a:solidFill>
            <a:srgbClr val="CBEB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7" name="Bullet stem">
            <a:extLst>
              <a:ext uri="{FF2B5EF4-FFF2-40B4-BE49-F238E27FC236}">
                <a16:creationId xmlns:a16="http://schemas.microsoft.com/office/drawing/2014/main" id="{18260509-08F8-4394-A834-AB064C429E58}"/>
              </a:ext>
            </a:extLst>
          </p:cNvPr>
          <p:cNvSpPr txBox="1"/>
          <p:nvPr/>
        </p:nvSpPr>
        <p:spPr>
          <a:xfrm>
            <a:off x="5262008" y="2210825"/>
            <a:ext cx="6638072" cy="830997"/>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Facilitators must develop a sound and consistent understanding of:</a:t>
            </a:r>
          </a:p>
        </p:txBody>
      </p:sp>
      <p:pic>
        <p:nvPicPr>
          <p:cNvPr id="3" name="Picture 2" descr="Chart&#10;&#10;Description automatically generated">
            <a:extLst>
              <a:ext uri="{FF2B5EF4-FFF2-40B4-BE49-F238E27FC236}">
                <a16:creationId xmlns:a16="http://schemas.microsoft.com/office/drawing/2014/main" id="{D063C03E-945E-663B-BC7D-F0DBB276083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84453" y="2273921"/>
            <a:ext cx="3091733" cy="2487440"/>
          </a:xfrm>
          <a:prstGeom prst="rect">
            <a:avLst/>
          </a:prstGeom>
        </p:spPr>
      </p:pic>
    </p:spTree>
    <p:custDataLst>
      <p:tags r:id="rId1"/>
    </p:custDataLst>
    <p:extLst>
      <p:ext uri="{BB962C8B-B14F-4D97-AF65-F5344CB8AC3E}">
        <p14:creationId xmlns:p14="http://schemas.microsoft.com/office/powerpoint/2010/main" val="131018769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7"/>
                                        </p:tgtEl>
                                        <p:attrNameLst>
                                          <p:attrName>style.visibility</p:attrName>
                                        </p:attrNameLst>
                                      </p:cBhvr>
                                      <p:to>
                                        <p:strVal val="visible"/>
                                      </p:to>
                                    </p:set>
                                    <p:animEffect transition="in" filter="fade">
                                      <p:cBhvr>
                                        <p:cTn id="7" dur="500"/>
                                        <p:tgtEl>
                                          <p:spTgt spid="67"/>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61"/>
                                        </p:tgtEl>
                                        <p:attrNameLst>
                                          <p:attrName>style.visibility</p:attrName>
                                        </p:attrNameLst>
                                      </p:cBhvr>
                                      <p:to>
                                        <p:strVal val="visible"/>
                                      </p:to>
                                    </p:set>
                                    <p:anim calcmode="lin" valueType="num">
                                      <p:cBhvr>
                                        <p:cTn id="12" dur="500" fill="hold"/>
                                        <p:tgtEl>
                                          <p:spTgt spid="61"/>
                                        </p:tgtEl>
                                        <p:attrNameLst>
                                          <p:attrName>ppt_w</p:attrName>
                                        </p:attrNameLst>
                                      </p:cBhvr>
                                      <p:tavLst>
                                        <p:tav tm="0">
                                          <p:val>
                                            <p:fltVal val="0"/>
                                          </p:val>
                                        </p:tav>
                                        <p:tav tm="100000">
                                          <p:val>
                                            <p:strVal val="#ppt_w"/>
                                          </p:val>
                                        </p:tav>
                                      </p:tavLst>
                                    </p:anim>
                                    <p:anim calcmode="lin" valueType="num">
                                      <p:cBhvr>
                                        <p:cTn id="13" dur="500" fill="hold"/>
                                        <p:tgtEl>
                                          <p:spTgt spid="61"/>
                                        </p:tgtEl>
                                        <p:attrNameLst>
                                          <p:attrName>ppt_h</p:attrName>
                                        </p:attrNameLst>
                                      </p:cBhvr>
                                      <p:tavLst>
                                        <p:tav tm="0">
                                          <p:val>
                                            <p:fltVal val="0"/>
                                          </p:val>
                                        </p:tav>
                                        <p:tav tm="100000">
                                          <p:val>
                                            <p:strVal val="#ppt_h"/>
                                          </p:val>
                                        </p:tav>
                                      </p:tavLst>
                                    </p:anim>
                                    <p:anim calcmode="lin" valueType="num">
                                      <p:cBhvr>
                                        <p:cTn id="14" dur="500" fill="hold"/>
                                        <p:tgtEl>
                                          <p:spTgt spid="61"/>
                                        </p:tgtEl>
                                        <p:attrNameLst>
                                          <p:attrName>style.rotation</p:attrName>
                                        </p:attrNameLst>
                                      </p:cBhvr>
                                      <p:tavLst>
                                        <p:tav tm="0">
                                          <p:val>
                                            <p:fltVal val="90"/>
                                          </p:val>
                                        </p:tav>
                                        <p:tav tm="100000">
                                          <p:val>
                                            <p:fltVal val="0"/>
                                          </p:val>
                                        </p:tav>
                                      </p:tavLst>
                                    </p:anim>
                                    <p:animEffect transition="in" filter="fade">
                                      <p:cBhvr>
                                        <p:cTn id="15" dur="500"/>
                                        <p:tgtEl>
                                          <p:spTgt spid="61"/>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58"/>
                                        </p:tgtEl>
                                        <p:attrNameLst>
                                          <p:attrName>style.visibility</p:attrName>
                                        </p:attrNameLst>
                                      </p:cBhvr>
                                      <p:to>
                                        <p:strVal val="visible"/>
                                      </p:to>
                                    </p:set>
                                    <p:animEffect transition="in" filter="fade">
                                      <p:cBhvr>
                                        <p:cTn id="19" dur="500"/>
                                        <p:tgtEl>
                                          <p:spTgt spid="58"/>
                                        </p:tgtEl>
                                      </p:cBhvr>
                                    </p:animEffect>
                                  </p:childTnLst>
                                </p:cTn>
                              </p:par>
                            </p:childTnLst>
                          </p:cTn>
                        </p:par>
                      </p:childTnLst>
                    </p:cTn>
                  </p:par>
                  <p:par>
                    <p:cTn id="20" fill="hold">
                      <p:stCondLst>
                        <p:cond delay="indefinite"/>
                      </p:stCondLst>
                      <p:childTnLst>
                        <p:par>
                          <p:cTn id="21" fill="hold">
                            <p:stCondLst>
                              <p:cond delay="0"/>
                            </p:stCondLst>
                            <p:childTnLst>
                              <p:par>
                                <p:cTn id="22" presetID="31" presetClass="entr" presetSubtype="0" fill="hold" nodeType="clickEffect">
                                  <p:stCondLst>
                                    <p:cond delay="0"/>
                                  </p:stCondLst>
                                  <p:childTnLst>
                                    <p:set>
                                      <p:cBhvr>
                                        <p:cTn id="23" dur="1" fill="hold">
                                          <p:stCondLst>
                                            <p:cond delay="0"/>
                                          </p:stCondLst>
                                        </p:cTn>
                                        <p:tgtEl>
                                          <p:spTgt spid="62"/>
                                        </p:tgtEl>
                                        <p:attrNameLst>
                                          <p:attrName>style.visibility</p:attrName>
                                        </p:attrNameLst>
                                      </p:cBhvr>
                                      <p:to>
                                        <p:strVal val="visible"/>
                                      </p:to>
                                    </p:set>
                                    <p:anim calcmode="lin" valueType="num">
                                      <p:cBhvr>
                                        <p:cTn id="24" dur="500" fill="hold"/>
                                        <p:tgtEl>
                                          <p:spTgt spid="62"/>
                                        </p:tgtEl>
                                        <p:attrNameLst>
                                          <p:attrName>ppt_w</p:attrName>
                                        </p:attrNameLst>
                                      </p:cBhvr>
                                      <p:tavLst>
                                        <p:tav tm="0">
                                          <p:val>
                                            <p:fltVal val="0"/>
                                          </p:val>
                                        </p:tav>
                                        <p:tav tm="100000">
                                          <p:val>
                                            <p:strVal val="#ppt_w"/>
                                          </p:val>
                                        </p:tav>
                                      </p:tavLst>
                                    </p:anim>
                                    <p:anim calcmode="lin" valueType="num">
                                      <p:cBhvr>
                                        <p:cTn id="25" dur="500" fill="hold"/>
                                        <p:tgtEl>
                                          <p:spTgt spid="62"/>
                                        </p:tgtEl>
                                        <p:attrNameLst>
                                          <p:attrName>ppt_h</p:attrName>
                                        </p:attrNameLst>
                                      </p:cBhvr>
                                      <p:tavLst>
                                        <p:tav tm="0">
                                          <p:val>
                                            <p:fltVal val="0"/>
                                          </p:val>
                                        </p:tav>
                                        <p:tav tm="100000">
                                          <p:val>
                                            <p:strVal val="#ppt_h"/>
                                          </p:val>
                                        </p:tav>
                                      </p:tavLst>
                                    </p:anim>
                                    <p:anim calcmode="lin" valueType="num">
                                      <p:cBhvr>
                                        <p:cTn id="26" dur="500" fill="hold"/>
                                        <p:tgtEl>
                                          <p:spTgt spid="62"/>
                                        </p:tgtEl>
                                        <p:attrNameLst>
                                          <p:attrName>style.rotation</p:attrName>
                                        </p:attrNameLst>
                                      </p:cBhvr>
                                      <p:tavLst>
                                        <p:tav tm="0">
                                          <p:val>
                                            <p:fltVal val="90"/>
                                          </p:val>
                                        </p:tav>
                                        <p:tav tm="100000">
                                          <p:val>
                                            <p:fltVal val="0"/>
                                          </p:val>
                                        </p:tav>
                                      </p:tavLst>
                                    </p:anim>
                                    <p:animEffect transition="in" filter="fade">
                                      <p:cBhvr>
                                        <p:cTn id="27" dur="500"/>
                                        <p:tgtEl>
                                          <p:spTgt spid="62"/>
                                        </p:tgtEl>
                                      </p:cBhvr>
                                    </p:animEffect>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59"/>
                                        </p:tgtEl>
                                        <p:attrNameLst>
                                          <p:attrName>style.visibility</p:attrName>
                                        </p:attrNameLst>
                                      </p:cBhvr>
                                      <p:to>
                                        <p:strVal val="visible"/>
                                      </p:to>
                                    </p:set>
                                    <p:animEffect transition="in" filter="fade">
                                      <p:cBhvr>
                                        <p:cTn id="31"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59" grpId="0"/>
      <p:bldP spid="6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8388879" cy="611122"/>
            <a:chOff x="-1235" y="-815"/>
            <a:chExt cx="8388879"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7653494" cy="584775"/>
            </a:xfrm>
            <a:prstGeom prst="rect">
              <a:avLst/>
            </a:prstGeom>
            <a:noFill/>
          </p:spPr>
          <p:txBody>
            <a:bodyPr wrap="square">
              <a:spAutoFit/>
            </a:bodyPr>
            <a:lstStyle/>
            <a:p>
              <a:r>
                <a:rPr lang="en-GB" sz="3200" dirty="0">
                  <a:solidFill>
                    <a:srgbClr val="595959"/>
                  </a:solidFill>
                </a:rPr>
                <a:t>4. Select and prepare facilitators: prepare</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graphicFrame>
        <p:nvGraphicFramePr>
          <p:cNvPr id="6" name="HHFA table">
            <a:extLst>
              <a:ext uri="{FF2B5EF4-FFF2-40B4-BE49-F238E27FC236}">
                <a16:creationId xmlns:a16="http://schemas.microsoft.com/office/drawing/2014/main" id="{C3CD1228-703D-42D3-A151-1B0443D5F3A3}"/>
              </a:ext>
            </a:extLst>
          </p:cNvPr>
          <p:cNvGraphicFramePr>
            <a:graphicFrameLocks noGrp="1"/>
          </p:cNvGraphicFramePr>
          <p:nvPr>
            <p:extLst>
              <p:ext uri="{D42A27DB-BD31-4B8C-83A1-F6EECF244321}">
                <p14:modId xmlns:p14="http://schemas.microsoft.com/office/powerpoint/2010/main" val="55988629"/>
              </p:ext>
            </p:extLst>
          </p:nvPr>
        </p:nvGraphicFramePr>
        <p:xfrm>
          <a:off x="949569" y="1216376"/>
          <a:ext cx="10288520" cy="4344047"/>
        </p:xfrm>
        <a:graphic>
          <a:graphicData uri="http://schemas.openxmlformats.org/drawingml/2006/table">
            <a:tbl>
              <a:tblPr firstRow="1" bandRow="1">
                <a:tableStyleId>{7DF18680-E054-41AD-8BC1-D1AEF772440D}</a:tableStyleId>
              </a:tblPr>
              <a:tblGrid>
                <a:gridCol w="4322342">
                  <a:extLst>
                    <a:ext uri="{9D8B030D-6E8A-4147-A177-3AD203B41FA5}">
                      <a16:colId xmlns:a16="http://schemas.microsoft.com/office/drawing/2014/main" val="2618285126"/>
                    </a:ext>
                  </a:extLst>
                </a:gridCol>
                <a:gridCol w="3217333">
                  <a:extLst>
                    <a:ext uri="{9D8B030D-6E8A-4147-A177-3AD203B41FA5}">
                      <a16:colId xmlns:a16="http://schemas.microsoft.com/office/drawing/2014/main" val="779337543"/>
                    </a:ext>
                  </a:extLst>
                </a:gridCol>
                <a:gridCol w="2748845">
                  <a:extLst>
                    <a:ext uri="{9D8B030D-6E8A-4147-A177-3AD203B41FA5}">
                      <a16:colId xmlns:a16="http://schemas.microsoft.com/office/drawing/2014/main" val="3230710596"/>
                    </a:ext>
                  </a:extLst>
                </a:gridCol>
              </a:tblGrid>
              <a:tr h="680157">
                <a:tc>
                  <a:txBody>
                    <a:bodyPr/>
                    <a:lstStyle/>
                    <a:p>
                      <a:pPr marL="180000" algn="l"/>
                      <a:r>
                        <a:rPr lang="en-GB" sz="2000" dirty="0"/>
                        <a:t>Facilitator Profile</a:t>
                      </a:r>
                    </a:p>
                  </a:txBody>
                  <a:tcPr anchor="ctr">
                    <a:solidFill>
                      <a:srgbClr val="31B09C"/>
                    </a:solidFill>
                  </a:tcPr>
                </a:tc>
                <a:tc>
                  <a:txBody>
                    <a:bodyPr/>
                    <a:lstStyle/>
                    <a:p>
                      <a:pPr algn="ctr"/>
                      <a:r>
                        <a:rPr lang="en-GB" sz="2000" dirty="0"/>
                        <a:t>HHFA content</a:t>
                      </a:r>
                    </a:p>
                  </a:txBody>
                  <a:tcPr anchor="ctr">
                    <a:solidFill>
                      <a:srgbClr val="31B09C"/>
                    </a:solidFill>
                  </a:tcPr>
                </a:tc>
                <a:tc>
                  <a:txBody>
                    <a:bodyPr/>
                    <a:lstStyle/>
                    <a:p>
                      <a:pPr algn="ctr"/>
                      <a:r>
                        <a:rPr lang="en-GB" sz="2000" dirty="0"/>
                        <a:t>Electronic data collection</a:t>
                      </a:r>
                    </a:p>
                  </a:txBody>
                  <a:tcPr anchor="ctr">
                    <a:solidFill>
                      <a:srgbClr val="31B09C"/>
                    </a:solidFill>
                  </a:tcPr>
                </a:tc>
                <a:extLst>
                  <a:ext uri="{0D108BD9-81ED-4DB2-BD59-A6C34878D82A}">
                    <a16:rowId xmlns:a16="http://schemas.microsoft.com/office/drawing/2014/main" val="1386757866"/>
                  </a:ext>
                </a:extLst>
              </a:tr>
              <a:tr h="603724">
                <a:tc>
                  <a:txBody>
                    <a:bodyPr/>
                    <a:lstStyle/>
                    <a:p>
                      <a:pPr marL="180000">
                        <a:spcBef>
                          <a:spcPts val="600"/>
                        </a:spcBef>
                      </a:pPr>
                      <a:r>
                        <a:rPr lang="en-GB" sz="2000" b="1" dirty="0">
                          <a:solidFill>
                            <a:schemeClr val="bg1"/>
                          </a:solidFill>
                        </a:rPr>
                        <a:t>Received training in:</a:t>
                      </a:r>
                    </a:p>
                    <a:p>
                      <a:pPr marL="180000">
                        <a:spcBef>
                          <a:spcPts val="600"/>
                        </a:spcBef>
                      </a:pPr>
                      <a:endParaRPr lang="en-GB" sz="2000" b="1" dirty="0">
                        <a:solidFill>
                          <a:schemeClr val="bg1"/>
                        </a:solidFill>
                      </a:endParaRPr>
                    </a:p>
                    <a:p>
                      <a:pPr marL="180000">
                        <a:spcBef>
                          <a:spcPts val="600"/>
                        </a:spcBef>
                      </a:pPr>
                      <a:r>
                        <a:rPr lang="en-GB" sz="2000" b="0" dirty="0">
                          <a:solidFill>
                            <a:schemeClr val="bg1"/>
                          </a:solidFill>
                        </a:rPr>
                        <a:t>Full 10-day HHFA Data Collection</a:t>
                      </a:r>
                    </a:p>
                  </a:txBody>
                  <a:tcPr anchor="ctr">
                    <a:solidFill>
                      <a:srgbClr val="72C8BC"/>
                    </a:solidFill>
                  </a:tcPr>
                </a:tc>
                <a:tc>
                  <a:txBody>
                    <a:bodyPr/>
                    <a:lstStyle/>
                    <a:p>
                      <a:pPr marL="0" algn="ctr">
                        <a:lnSpc>
                          <a:spcPct val="120000"/>
                        </a:lnSpc>
                        <a:spcBef>
                          <a:spcPts val="600"/>
                        </a:spcBef>
                      </a:pPr>
                      <a:r>
                        <a:rPr lang="en-GB" sz="2000" dirty="0">
                          <a:solidFill>
                            <a:srgbClr val="595959"/>
                          </a:solidFill>
                        </a:rPr>
                        <a:t>Required</a:t>
                      </a:r>
                    </a:p>
                    <a:p>
                      <a:pPr marL="0" algn="ctr">
                        <a:lnSpc>
                          <a:spcPct val="120000"/>
                        </a:lnSpc>
                        <a:spcBef>
                          <a:spcPts val="600"/>
                        </a:spcBef>
                      </a:pPr>
                      <a:r>
                        <a:rPr lang="en-GB" sz="2000" dirty="0">
                          <a:solidFill>
                            <a:srgbClr val="595959"/>
                          </a:solidFill>
                        </a:rPr>
                        <a:t>(in decentralized trainings)</a:t>
                      </a:r>
                    </a:p>
                    <a:p>
                      <a:pPr marL="0" algn="ctr">
                        <a:lnSpc>
                          <a:spcPct val="120000"/>
                        </a:lnSpc>
                        <a:spcBef>
                          <a:spcPts val="600"/>
                        </a:spcBef>
                      </a:pPr>
                      <a:r>
                        <a:rPr lang="en-GB" sz="2000" dirty="0">
                          <a:solidFill>
                            <a:srgbClr val="FF0000"/>
                          </a:solidFill>
                        </a:rPr>
                        <a:t>Preferred</a:t>
                      </a:r>
                    </a:p>
                    <a:p>
                      <a:pPr marL="0" algn="ctr">
                        <a:lnSpc>
                          <a:spcPct val="120000"/>
                        </a:lnSpc>
                        <a:spcBef>
                          <a:spcPts val="600"/>
                        </a:spcBef>
                      </a:pPr>
                      <a:r>
                        <a:rPr lang="en-GB" sz="2000" dirty="0">
                          <a:solidFill>
                            <a:srgbClr val="595959"/>
                          </a:solidFill>
                        </a:rPr>
                        <a:t>(in centralized trainings)</a:t>
                      </a:r>
                    </a:p>
                  </a:txBody>
                  <a:tcPr anchor="ctr">
                    <a:solidFill>
                      <a:srgbClr val="CBEBE6"/>
                    </a:solidFill>
                  </a:tcPr>
                </a:tc>
                <a:tc>
                  <a:txBody>
                    <a:bodyPr/>
                    <a:lstStyle/>
                    <a:p>
                      <a:pPr marL="0" algn="ctr">
                        <a:lnSpc>
                          <a:spcPct val="120000"/>
                        </a:lnSpc>
                        <a:spcBef>
                          <a:spcPts val="600"/>
                        </a:spcBef>
                      </a:pPr>
                      <a:endParaRPr lang="en-GB" sz="2000" dirty="0">
                        <a:solidFill>
                          <a:srgbClr val="595959"/>
                        </a:solidFill>
                      </a:endParaRPr>
                    </a:p>
                  </a:txBody>
                  <a:tcPr anchor="ctr">
                    <a:solidFill>
                      <a:srgbClr val="CBEBE6"/>
                    </a:solidFill>
                  </a:tcPr>
                </a:tc>
                <a:extLst>
                  <a:ext uri="{0D108BD9-81ED-4DB2-BD59-A6C34878D82A}">
                    <a16:rowId xmlns:a16="http://schemas.microsoft.com/office/drawing/2014/main" val="1093359223"/>
                  </a:ext>
                </a:extLst>
              </a:tr>
              <a:tr h="908056">
                <a:tc>
                  <a:txBody>
                    <a:bodyPr/>
                    <a:lstStyle/>
                    <a:p>
                      <a:pPr marL="180000"/>
                      <a:r>
                        <a:rPr lang="en-GB" sz="2000" b="0" dirty="0">
                          <a:solidFill>
                            <a:schemeClr val="bg1"/>
                          </a:solidFill>
                        </a:rPr>
                        <a:t>2-3 day or </a:t>
                      </a:r>
                      <a:r>
                        <a:rPr lang="en-GB" sz="2000" b="0" dirty="0" err="1">
                          <a:solidFill>
                            <a:schemeClr val="bg1"/>
                          </a:solidFill>
                        </a:rPr>
                        <a:t>OpenWHO</a:t>
                      </a:r>
                      <a:r>
                        <a:rPr lang="en-GB" sz="2000" b="0" dirty="0">
                          <a:solidFill>
                            <a:schemeClr val="bg1"/>
                          </a:solidFill>
                        </a:rPr>
                        <a:t> online </a:t>
                      </a:r>
                      <a:r>
                        <a:rPr lang="en-GB" sz="2000" b="0" dirty="0" err="1">
                          <a:solidFill>
                            <a:schemeClr val="bg1"/>
                          </a:solidFill>
                        </a:rPr>
                        <a:t>ToT</a:t>
                      </a:r>
                      <a:endParaRPr lang="en-GB" sz="2000" b="0" dirty="0">
                        <a:solidFill>
                          <a:schemeClr val="bg1"/>
                        </a:solidFill>
                      </a:endParaRPr>
                    </a:p>
                  </a:txBody>
                  <a:tcPr anchor="ctr">
                    <a:solidFill>
                      <a:srgbClr val="72C8BC"/>
                    </a:solidFill>
                  </a:tcPr>
                </a:tc>
                <a:tc>
                  <a:txBody>
                    <a:bodyPr/>
                    <a:lstStyle/>
                    <a:p>
                      <a:pPr marL="0" algn="ctr">
                        <a:lnSpc>
                          <a:spcPct val="120000"/>
                        </a:lnSpc>
                      </a:pPr>
                      <a:r>
                        <a:rPr lang="en-GB" sz="2000" dirty="0">
                          <a:solidFill>
                            <a:srgbClr val="595959"/>
                          </a:solidFill>
                        </a:rPr>
                        <a:t>Required</a:t>
                      </a:r>
                    </a:p>
                    <a:p>
                      <a:pPr marL="0" algn="ctr">
                        <a:lnSpc>
                          <a:spcPct val="120000"/>
                        </a:lnSpc>
                      </a:pPr>
                      <a:r>
                        <a:rPr lang="en-GB" sz="2000" dirty="0">
                          <a:solidFill>
                            <a:srgbClr val="595959"/>
                          </a:solidFill>
                        </a:rPr>
                        <a:t>(in centralized trainings)</a:t>
                      </a:r>
                    </a:p>
                  </a:txBody>
                  <a:tcPr anchor="ctr">
                    <a:solidFill>
                      <a:srgbClr val="CBEBE6"/>
                    </a:solidFill>
                  </a:tcPr>
                </a:tc>
                <a:tc>
                  <a:txBody>
                    <a:bodyPr/>
                    <a:lstStyle/>
                    <a:p>
                      <a:pPr marL="0" algn="ctr">
                        <a:lnSpc>
                          <a:spcPct val="120000"/>
                        </a:lnSpc>
                      </a:pPr>
                      <a:endParaRPr lang="en-GB" sz="2000" dirty="0">
                        <a:solidFill>
                          <a:srgbClr val="595959"/>
                        </a:solidFill>
                      </a:endParaRPr>
                    </a:p>
                  </a:txBody>
                  <a:tcPr anchor="ctr">
                    <a:solidFill>
                      <a:srgbClr val="CBEBE6"/>
                    </a:solidFill>
                  </a:tcPr>
                </a:tc>
                <a:extLst>
                  <a:ext uri="{0D108BD9-81ED-4DB2-BD59-A6C34878D82A}">
                    <a16:rowId xmlns:a16="http://schemas.microsoft.com/office/drawing/2014/main" val="662959316"/>
                  </a:ext>
                </a:extLst>
              </a:tr>
              <a:tr h="972000">
                <a:tc>
                  <a:txBody>
                    <a:bodyPr/>
                    <a:lstStyle/>
                    <a:p>
                      <a:pPr marL="180000"/>
                      <a:r>
                        <a:rPr lang="en-GB" sz="2000" b="0" dirty="0">
                          <a:solidFill>
                            <a:schemeClr val="bg1"/>
                          </a:solidFill>
                        </a:rPr>
                        <a:t>HHFA Data Management</a:t>
                      </a:r>
                    </a:p>
                  </a:txBody>
                  <a:tcPr anchor="ctr">
                    <a:solidFill>
                      <a:srgbClr val="72C8BC"/>
                    </a:solidFill>
                  </a:tcPr>
                </a:tc>
                <a:tc>
                  <a:txBody>
                    <a:bodyPr/>
                    <a:lstStyle/>
                    <a:p>
                      <a:pPr marL="0" indent="0" algn="ctr">
                        <a:lnSpc>
                          <a:spcPct val="120000"/>
                        </a:lnSpc>
                        <a:spcBef>
                          <a:spcPts val="0"/>
                        </a:spcBef>
                        <a:buFont typeface="Arial" panose="020B0604020202020204" pitchFamily="34" charset="0"/>
                        <a:buNone/>
                      </a:pPr>
                      <a:endParaRPr lang="en-GB" sz="2000" dirty="0">
                        <a:solidFill>
                          <a:srgbClr val="595959"/>
                        </a:solidFill>
                      </a:endParaRPr>
                    </a:p>
                  </a:txBody>
                  <a:tcPr>
                    <a:solidFill>
                      <a:srgbClr val="CBEBE6"/>
                    </a:solidFill>
                  </a:tcPr>
                </a:tc>
                <a:tc>
                  <a:txBody>
                    <a:bodyPr/>
                    <a:lstStyle/>
                    <a:p>
                      <a:pPr marL="0" indent="0" algn="ctr">
                        <a:lnSpc>
                          <a:spcPct val="120000"/>
                        </a:lnSpc>
                        <a:buFont typeface="Arial" panose="020B0604020202020204" pitchFamily="34" charset="0"/>
                        <a:buNone/>
                      </a:pPr>
                      <a:r>
                        <a:rPr lang="en-GB" sz="2000" dirty="0">
                          <a:solidFill>
                            <a:srgbClr val="595959"/>
                          </a:solidFill>
                        </a:rPr>
                        <a:t>Required</a:t>
                      </a:r>
                    </a:p>
                  </a:txBody>
                  <a:tcPr anchor="ctr">
                    <a:solidFill>
                      <a:srgbClr val="CBEBE6"/>
                    </a:solidFill>
                  </a:tcPr>
                </a:tc>
                <a:extLst>
                  <a:ext uri="{0D108BD9-81ED-4DB2-BD59-A6C34878D82A}">
                    <a16:rowId xmlns:a16="http://schemas.microsoft.com/office/drawing/2014/main" val="2315607305"/>
                  </a:ext>
                </a:extLst>
              </a:tr>
            </a:tbl>
          </a:graphicData>
        </a:graphic>
      </p:graphicFrame>
      <p:sp>
        <p:nvSpPr>
          <p:cNvPr id="8" name="cover1">
            <a:extLst>
              <a:ext uri="{FF2B5EF4-FFF2-40B4-BE49-F238E27FC236}">
                <a16:creationId xmlns:a16="http://schemas.microsoft.com/office/drawing/2014/main" id="{06999A58-DA12-4988-A853-8B76D63BC205}"/>
              </a:ext>
            </a:extLst>
          </p:cNvPr>
          <p:cNvSpPr/>
          <p:nvPr/>
        </p:nvSpPr>
        <p:spPr>
          <a:xfrm>
            <a:off x="949569" y="1930400"/>
            <a:ext cx="10288520" cy="1761067"/>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cover1">
            <a:extLst>
              <a:ext uri="{FF2B5EF4-FFF2-40B4-BE49-F238E27FC236}">
                <a16:creationId xmlns:a16="http://schemas.microsoft.com/office/drawing/2014/main" id="{3361529D-A690-47D4-B791-513047CA7C71}"/>
              </a:ext>
            </a:extLst>
          </p:cNvPr>
          <p:cNvSpPr/>
          <p:nvPr/>
        </p:nvSpPr>
        <p:spPr>
          <a:xfrm>
            <a:off x="949569" y="3691468"/>
            <a:ext cx="10288520" cy="891822"/>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cover1">
            <a:extLst>
              <a:ext uri="{FF2B5EF4-FFF2-40B4-BE49-F238E27FC236}">
                <a16:creationId xmlns:a16="http://schemas.microsoft.com/office/drawing/2014/main" id="{F5C63C2E-9DBF-4E09-9425-D4D7C5F109DD}"/>
              </a:ext>
            </a:extLst>
          </p:cNvPr>
          <p:cNvSpPr/>
          <p:nvPr/>
        </p:nvSpPr>
        <p:spPr>
          <a:xfrm>
            <a:off x="949569" y="4583289"/>
            <a:ext cx="10288520" cy="977133"/>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900FABB6-B9E6-461E-8222-77B65BC1F1DA}"/>
              </a:ext>
            </a:extLst>
          </p:cNvPr>
          <p:cNvSpPr txBox="1"/>
          <p:nvPr/>
        </p:nvSpPr>
        <p:spPr>
          <a:xfrm>
            <a:off x="609313" y="5734756"/>
            <a:ext cx="10973087" cy="777884"/>
          </a:xfrm>
          <a:prstGeom prst="rect">
            <a:avLst/>
          </a:prstGeom>
          <a:solidFill>
            <a:srgbClr val="31B09C"/>
          </a:solidFill>
        </p:spPr>
        <p:txBody>
          <a:bodyPr vert="horz" wrap="square" lIns="91440" tIns="4572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dirty="0"/>
              <a:t>Note: this only applies to </a:t>
            </a:r>
            <a:r>
              <a:rPr lang="en-GB" sz="2400" b="1" dirty="0"/>
              <a:t>HHFA content facilitators </a:t>
            </a:r>
            <a:r>
              <a:rPr lang="en-GB" sz="2400" dirty="0"/>
              <a:t>– </a:t>
            </a:r>
            <a:r>
              <a:rPr lang="en-GB" sz="2400" b="1" dirty="0"/>
              <a:t>not</a:t>
            </a:r>
            <a:r>
              <a:rPr lang="en-GB" sz="2400" dirty="0"/>
              <a:t> all </a:t>
            </a:r>
            <a:r>
              <a:rPr lang="en-GB" sz="2400" dirty="0" err="1"/>
              <a:t>facililitators</a:t>
            </a:r>
            <a:r>
              <a:rPr lang="en-GB" sz="2400" dirty="0"/>
              <a:t>.</a:t>
            </a:r>
          </a:p>
        </p:txBody>
      </p:sp>
      <p:sp>
        <p:nvSpPr>
          <p:cNvPr id="12" name="Rectangle 11">
            <a:extLst>
              <a:ext uri="{FF2B5EF4-FFF2-40B4-BE49-F238E27FC236}">
                <a16:creationId xmlns:a16="http://schemas.microsoft.com/office/drawing/2014/main" id="{C255B34A-24A7-4BAD-BCFE-9B13326218BF}"/>
              </a:ext>
            </a:extLst>
          </p:cNvPr>
          <p:cNvSpPr/>
          <p:nvPr/>
        </p:nvSpPr>
        <p:spPr>
          <a:xfrm>
            <a:off x="536627" y="5734756"/>
            <a:ext cx="80255" cy="777884"/>
          </a:xfrm>
          <a:prstGeom prst="rect">
            <a:avLst/>
          </a:prstGeom>
          <a:solidFill>
            <a:srgbClr val="1B95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custDataLst>
      <p:tags r:id="rId1"/>
    </p:custDataLst>
    <p:extLst>
      <p:ext uri="{BB962C8B-B14F-4D97-AF65-F5344CB8AC3E}">
        <p14:creationId xmlns:p14="http://schemas.microsoft.com/office/powerpoint/2010/main" val="242069956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500"/>
                                        <p:tgtEl>
                                          <p:spTgt spid="8"/>
                                        </p:tgtEl>
                                      </p:cBhvr>
                                    </p:animEffect>
                                    <p:set>
                                      <p:cBhvr>
                                        <p:cTn id="21" dur="1" fill="hold">
                                          <p:stCondLst>
                                            <p:cond delay="499"/>
                                          </p:stCondLst>
                                        </p:cTn>
                                        <p:tgtEl>
                                          <p:spTgt spid="8"/>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grpId="0" nodeType="clickEffect">
                                  <p:stCondLst>
                                    <p:cond delay="0"/>
                                  </p:stCondLst>
                                  <p:childTnLst>
                                    <p:set>
                                      <p:cBhvr>
                                        <p:cTn id="25" dur="1" fill="hold">
                                          <p:stCondLst>
                                            <p:cond delay="0"/>
                                          </p:stCondLst>
                                        </p:cTn>
                                        <p:tgtEl>
                                          <p:spTgt spid="12"/>
                                        </p:tgtEl>
                                        <p:attrNameLst>
                                          <p:attrName>style.visibility</p:attrName>
                                        </p:attrNameLst>
                                      </p:cBhvr>
                                      <p:to>
                                        <p:strVal val="visible"/>
                                      </p:to>
                                    </p:set>
                                    <p:anim calcmode="lin" valueType="num">
                                      <p:cBhvr>
                                        <p:cTn id="26" dur="500" fill="hold"/>
                                        <p:tgtEl>
                                          <p:spTgt spid="12"/>
                                        </p:tgtEl>
                                        <p:attrNameLst>
                                          <p:attrName>ppt_w</p:attrName>
                                        </p:attrNameLst>
                                      </p:cBhvr>
                                      <p:tavLst>
                                        <p:tav tm="0">
                                          <p:val>
                                            <p:fltVal val="0"/>
                                          </p:val>
                                        </p:tav>
                                        <p:tav tm="100000">
                                          <p:val>
                                            <p:strVal val="#ppt_w"/>
                                          </p:val>
                                        </p:tav>
                                      </p:tavLst>
                                    </p:anim>
                                    <p:anim calcmode="lin" valueType="num">
                                      <p:cBhvr>
                                        <p:cTn id="27" dur="500" fill="hold"/>
                                        <p:tgtEl>
                                          <p:spTgt spid="12"/>
                                        </p:tgtEl>
                                        <p:attrNameLst>
                                          <p:attrName>ppt_h</p:attrName>
                                        </p:attrNameLst>
                                      </p:cBhvr>
                                      <p:tavLst>
                                        <p:tav tm="0">
                                          <p:val>
                                            <p:fltVal val="0"/>
                                          </p:val>
                                        </p:tav>
                                        <p:tav tm="100000">
                                          <p:val>
                                            <p:strVal val="#ppt_h"/>
                                          </p:val>
                                        </p:tav>
                                      </p:tavLst>
                                    </p:anim>
                                    <p:animEffect transition="in" filter="fade">
                                      <p:cBhvr>
                                        <p:cTn id="28" dur="500"/>
                                        <p:tgtEl>
                                          <p:spTgt spid="12"/>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left)">
                                      <p:cBhvr>
                                        <p:cTn id="3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10" grpId="0" animBg="1"/>
      <p:bldP spid="11" grpId="0" animBg="1"/>
      <p:bldP spid="12"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6"/>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2">
      <a:majorFont>
        <a:latin typeface="Atkinson Hyperlegible"/>
        <a:ea typeface=""/>
        <a:cs typeface=""/>
      </a:majorFont>
      <a:minorFont>
        <a:latin typeface="Atkinson Hyperlegibl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17887</TotalTime>
  <Words>1374</Words>
  <Application>Microsoft Office PowerPoint</Application>
  <PresentationFormat>Widescreen</PresentationFormat>
  <Paragraphs>274</Paragraphs>
  <Slides>16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Symbol</vt:lpstr>
      <vt:lpstr>Calibri</vt:lpstr>
      <vt:lpstr>Atkinson Hyperlegible</vt:lpstr>
      <vt:lpstr>Arial</vt:lpstr>
      <vt:lpstr>Cambria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HHFA_dc_tot_module8_unit3_en</dc:title>
  <dc:creator>WHO</dc:creator>
  <cp:lastModifiedBy>G Johnson</cp:lastModifiedBy>
  <cp:revision>186</cp:revision>
  <dcterms:created xsi:type="dcterms:W3CDTF">2022-07-29T14:12:36Z</dcterms:created>
  <dcterms:modified xsi:type="dcterms:W3CDTF">2023-02-16T14:39:17Z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49A61451-EF37-459D-B250-D6265FEC33DA</vt:lpwstr>
  </property>
  <property fmtid="{D5CDD505-2E9C-101B-9397-08002B2CF9AE}" pid="3" name="ArticulatePath">
    <vt:lpwstr>skin-v0.2</vt:lpwstr>
  </property>
</Properties>
</file>

<file path=docProps/thumbnail.jpeg>
</file>